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364" r:id="rId16"/>
    <p:sldId id="365" r:id="rId17"/>
    <p:sldId id="271" r:id="rId18"/>
    <p:sldId id="360" r:id="rId19"/>
    <p:sldId id="362" r:id="rId20"/>
    <p:sldId id="36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762"/>
  </p:normalViewPr>
  <p:slideViewPr>
    <p:cSldViewPr snapToGrid="0" snapToObjects="1">
      <p:cViewPr varScale="1">
        <p:scale>
          <a:sx n="78" d="100"/>
          <a:sy n="78" d="100"/>
        </p:scale>
        <p:origin x="85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F9E5D4-7D0C-A241-81F3-AE11A1AED0E3}" type="doc">
      <dgm:prSet loTypeId="urn:microsoft.com/office/officeart/2005/8/layout/matrix2" loCatId="" qsTypeId="urn:microsoft.com/office/officeart/2005/8/quickstyle/simple1" qsCatId="simple" csTypeId="urn:microsoft.com/office/officeart/2005/8/colors/colorful1" csCatId="colorful" phldr="1"/>
      <dgm:spPr/>
      <dgm:t>
        <a:bodyPr/>
        <a:lstStyle/>
        <a:p>
          <a:endParaRPr lang="en-US"/>
        </a:p>
      </dgm:t>
    </dgm:pt>
    <dgm:pt modelId="{A9788388-AF55-C544-AC38-EC1B65248188}">
      <dgm:prSet phldrT="[Text]"/>
      <dgm:spPr/>
      <dgm:t>
        <a:bodyPr/>
        <a:lstStyle/>
        <a:p>
          <a:r>
            <a:rPr lang="en-US" dirty="0"/>
            <a:t>PROACTIVE THREAT DETECTION</a:t>
          </a:r>
        </a:p>
      </dgm:t>
    </dgm:pt>
    <dgm:pt modelId="{D528D279-90DB-B64A-B264-8E573A5BB29C}" type="parTrans" cxnId="{B5A016A3-172A-1D47-B4F9-70FCD94CD8AA}">
      <dgm:prSet/>
      <dgm:spPr/>
      <dgm:t>
        <a:bodyPr/>
        <a:lstStyle/>
        <a:p>
          <a:endParaRPr lang="en-US"/>
        </a:p>
      </dgm:t>
    </dgm:pt>
    <dgm:pt modelId="{7B2A23CD-22D8-004D-BDFC-8F07FC0575EE}" type="sibTrans" cxnId="{B5A016A3-172A-1D47-B4F9-70FCD94CD8AA}">
      <dgm:prSet/>
      <dgm:spPr/>
      <dgm:t>
        <a:bodyPr/>
        <a:lstStyle/>
        <a:p>
          <a:endParaRPr lang="en-US"/>
        </a:p>
      </dgm:t>
    </dgm:pt>
    <dgm:pt modelId="{55DC731D-53C5-9449-93D3-1491C8E3CF80}">
      <dgm:prSet phldrT="[Text]"/>
      <dgm:spPr/>
      <dgm:t>
        <a:bodyPr/>
        <a:lstStyle/>
        <a:p>
          <a:r>
            <a:rPr lang="en-US" dirty="0"/>
            <a:t>REDUCED RESPONSE TIME</a:t>
          </a:r>
        </a:p>
      </dgm:t>
    </dgm:pt>
    <dgm:pt modelId="{F83880AC-10DB-E84A-8AED-A132DF8FF02E}" type="parTrans" cxnId="{10B42F4C-4F49-7343-9E0A-F319D4A84879}">
      <dgm:prSet/>
      <dgm:spPr/>
      <dgm:t>
        <a:bodyPr/>
        <a:lstStyle/>
        <a:p>
          <a:endParaRPr lang="en-US"/>
        </a:p>
      </dgm:t>
    </dgm:pt>
    <dgm:pt modelId="{1D9CC151-669A-0E4D-A476-7B0FC02641CE}" type="sibTrans" cxnId="{10B42F4C-4F49-7343-9E0A-F319D4A84879}">
      <dgm:prSet/>
      <dgm:spPr/>
      <dgm:t>
        <a:bodyPr/>
        <a:lstStyle/>
        <a:p>
          <a:endParaRPr lang="en-US"/>
        </a:p>
      </dgm:t>
    </dgm:pt>
    <dgm:pt modelId="{2BF076EA-3620-7442-8507-10987F34A037}">
      <dgm:prSet phldrT="[Text]"/>
      <dgm:spPr/>
      <dgm:t>
        <a:bodyPr/>
        <a:lstStyle/>
        <a:p>
          <a:r>
            <a:rPr lang="en-US" dirty="0"/>
            <a:t>STRATEGIC ADAPTION</a:t>
          </a:r>
        </a:p>
      </dgm:t>
    </dgm:pt>
    <dgm:pt modelId="{98E2DC76-B99A-F748-B815-7B7ECA1F9F31}" type="parTrans" cxnId="{F29339C3-867A-1346-863E-DF21E6496D94}">
      <dgm:prSet/>
      <dgm:spPr/>
      <dgm:t>
        <a:bodyPr/>
        <a:lstStyle/>
        <a:p>
          <a:endParaRPr lang="en-US"/>
        </a:p>
      </dgm:t>
    </dgm:pt>
    <dgm:pt modelId="{49B72D98-C5F4-5549-B59E-5846E4FD7DC7}" type="sibTrans" cxnId="{F29339C3-867A-1346-863E-DF21E6496D94}">
      <dgm:prSet/>
      <dgm:spPr/>
      <dgm:t>
        <a:bodyPr/>
        <a:lstStyle/>
        <a:p>
          <a:endParaRPr lang="en-US"/>
        </a:p>
      </dgm:t>
    </dgm:pt>
    <dgm:pt modelId="{098181FF-916D-A64C-A790-398A19F56F89}">
      <dgm:prSet phldrT="[Text]"/>
      <dgm:spPr/>
      <dgm:t>
        <a:bodyPr/>
        <a:lstStyle/>
        <a:p>
          <a:r>
            <a:rPr lang="en-US" dirty="0"/>
            <a:t>ENHANCED RESILIENCE</a:t>
          </a:r>
        </a:p>
      </dgm:t>
    </dgm:pt>
    <dgm:pt modelId="{C7F4EE10-125A-0A40-94B7-C37ED0B833EF}" type="parTrans" cxnId="{BD4BF909-5EC6-7043-8315-BEAE4EB23C55}">
      <dgm:prSet/>
      <dgm:spPr/>
      <dgm:t>
        <a:bodyPr/>
        <a:lstStyle/>
        <a:p>
          <a:endParaRPr lang="en-US"/>
        </a:p>
      </dgm:t>
    </dgm:pt>
    <dgm:pt modelId="{323566CD-49B7-DD48-9134-5B657A596DEB}" type="sibTrans" cxnId="{BD4BF909-5EC6-7043-8315-BEAE4EB23C55}">
      <dgm:prSet/>
      <dgm:spPr/>
      <dgm:t>
        <a:bodyPr/>
        <a:lstStyle/>
        <a:p>
          <a:endParaRPr lang="en-US"/>
        </a:p>
      </dgm:t>
    </dgm:pt>
    <dgm:pt modelId="{DD49E9B8-F402-E342-BF1C-57DC2265B1B4}" type="pres">
      <dgm:prSet presAssocID="{56F9E5D4-7D0C-A241-81F3-AE11A1AED0E3}" presName="matrix" presStyleCnt="0">
        <dgm:presLayoutVars>
          <dgm:chMax val="1"/>
          <dgm:dir/>
          <dgm:resizeHandles val="exact"/>
        </dgm:presLayoutVars>
      </dgm:prSet>
      <dgm:spPr/>
    </dgm:pt>
    <dgm:pt modelId="{92F8DEF8-4A92-0E46-80A5-54F7E18A5AD1}" type="pres">
      <dgm:prSet presAssocID="{56F9E5D4-7D0C-A241-81F3-AE11A1AED0E3}" presName="axisShape" presStyleLbl="bgShp" presStyleIdx="0" presStyleCnt="1"/>
      <dgm:spPr/>
    </dgm:pt>
    <dgm:pt modelId="{1A22AAAA-3FCA-9942-972A-AF6852A8539B}" type="pres">
      <dgm:prSet presAssocID="{56F9E5D4-7D0C-A241-81F3-AE11A1AED0E3}" presName="rect1" presStyleLbl="node1" presStyleIdx="0" presStyleCnt="4">
        <dgm:presLayoutVars>
          <dgm:chMax val="0"/>
          <dgm:chPref val="0"/>
          <dgm:bulletEnabled val="1"/>
        </dgm:presLayoutVars>
      </dgm:prSet>
      <dgm:spPr/>
    </dgm:pt>
    <dgm:pt modelId="{C1855735-F9E4-2947-955B-0F99B8E8E2DE}" type="pres">
      <dgm:prSet presAssocID="{56F9E5D4-7D0C-A241-81F3-AE11A1AED0E3}" presName="rect2" presStyleLbl="node1" presStyleIdx="1" presStyleCnt="4">
        <dgm:presLayoutVars>
          <dgm:chMax val="0"/>
          <dgm:chPref val="0"/>
          <dgm:bulletEnabled val="1"/>
        </dgm:presLayoutVars>
      </dgm:prSet>
      <dgm:spPr/>
    </dgm:pt>
    <dgm:pt modelId="{805A9242-FBCB-9642-A02F-9A7D2EE39A24}" type="pres">
      <dgm:prSet presAssocID="{56F9E5D4-7D0C-A241-81F3-AE11A1AED0E3}" presName="rect3" presStyleLbl="node1" presStyleIdx="2" presStyleCnt="4">
        <dgm:presLayoutVars>
          <dgm:chMax val="0"/>
          <dgm:chPref val="0"/>
          <dgm:bulletEnabled val="1"/>
        </dgm:presLayoutVars>
      </dgm:prSet>
      <dgm:spPr/>
    </dgm:pt>
    <dgm:pt modelId="{3E5E9575-4EA4-5143-9F15-73642E232CA5}" type="pres">
      <dgm:prSet presAssocID="{56F9E5D4-7D0C-A241-81F3-AE11A1AED0E3}" presName="rect4" presStyleLbl="node1" presStyleIdx="3" presStyleCnt="4">
        <dgm:presLayoutVars>
          <dgm:chMax val="0"/>
          <dgm:chPref val="0"/>
          <dgm:bulletEnabled val="1"/>
        </dgm:presLayoutVars>
      </dgm:prSet>
      <dgm:spPr/>
    </dgm:pt>
  </dgm:ptLst>
  <dgm:cxnLst>
    <dgm:cxn modelId="{58706B01-FDA2-5944-A13E-088B51435813}" type="presOf" srcId="{2BF076EA-3620-7442-8507-10987F34A037}" destId="{805A9242-FBCB-9642-A02F-9A7D2EE39A24}" srcOrd="0" destOrd="0" presId="urn:microsoft.com/office/officeart/2005/8/layout/matrix2"/>
    <dgm:cxn modelId="{BD4BF909-5EC6-7043-8315-BEAE4EB23C55}" srcId="{56F9E5D4-7D0C-A241-81F3-AE11A1AED0E3}" destId="{098181FF-916D-A64C-A790-398A19F56F89}" srcOrd="3" destOrd="0" parTransId="{C7F4EE10-125A-0A40-94B7-C37ED0B833EF}" sibTransId="{323566CD-49B7-DD48-9134-5B657A596DEB}"/>
    <dgm:cxn modelId="{81C4F24A-BA6D-2B47-92C6-33A34E899E9D}" type="presOf" srcId="{A9788388-AF55-C544-AC38-EC1B65248188}" destId="{1A22AAAA-3FCA-9942-972A-AF6852A8539B}" srcOrd="0" destOrd="0" presId="urn:microsoft.com/office/officeart/2005/8/layout/matrix2"/>
    <dgm:cxn modelId="{CE95AF4B-19AE-E948-8F4B-E3D06F6B2152}" type="presOf" srcId="{55DC731D-53C5-9449-93D3-1491C8E3CF80}" destId="{C1855735-F9E4-2947-955B-0F99B8E8E2DE}" srcOrd="0" destOrd="0" presId="urn:microsoft.com/office/officeart/2005/8/layout/matrix2"/>
    <dgm:cxn modelId="{10B42F4C-4F49-7343-9E0A-F319D4A84879}" srcId="{56F9E5D4-7D0C-A241-81F3-AE11A1AED0E3}" destId="{55DC731D-53C5-9449-93D3-1491C8E3CF80}" srcOrd="1" destOrd="0" parTransId="{F83880AC-10DB-E84A-8AED-A132DF8FF02E}" sibTransId="{1D9CC151-669A-0E4D-A476-7B0FC02641CE}"/>
    <dgm:cxn modelId="{388A11A1-91C2-4842-BCBC-FFA41404B5FC}" type="presOf" srcId="{56F9E5D4-7D0C-A241-81F3-AE11A1AED0E3}" destId="{DD49E9B8-F402-E342-BF1C-57DC2265B1B4}" srcOrd="0" destOrd="0" presId="urn:microsoft.com/office/officeart/2005/8/layout/matrix2"/>
    <dgm:cxn modelId="{B5A016A3-172A-1D47-B4F9-70FCD94CD8AA}" srcId="{56F9E5D4-7D0C-A241-81F3-AE11A1AED0E3}" destId="{A9788388-AF55-C544-AC38-EC1B65248188}" srcOrd="0" destOrd="0" parTransId="{D528D279-90DB-B64A-B264-8E573A5BB29C}" sibTransId="{7B2A23CD-22D8-004D-BDFC-8F07FC0575EE}"/>
    <dgm:cxn modelId="{F29339C3-867A-1346-863E-DF21E6496D94}" srcId="{56F9E5D4-7D0C-A241-81F3-AE11A1AED0E3}" destId="{2BF076EA-3620-7442-8507-10987F34A037}" srcOrd="2" destOrd="0" parTransId="{98E2DC76-B99A-F748-B815-7B7ECA1F9F31}" sibTransId="{49B72D98-C5F4-5549-B59E-5846E4FD7DC7}"/>
    <dgm:cxn modelId="{06503AFE-77BE-9D4E-9413-B333C841F3FB}" type="presOf" srcId="{098181FF-916D-A64C-A790-398A19F56F89}" destId="{3E5E9575-4EA4-5143-9F15-73642E232CA5}" srcOrd="0" destOrd="0" presId="urn:microsoft.com/office/officeart/2005/8/layout/matrix2"/>
    <dgm:cxn modelId="{40326206-5C84-D14E-A12E-951B37D668EA}" type="presParOf" srcId="{DD49E9B8-F402-E342-BF1C-57DC2265B1B4}" destId="{92F8DEF8-4A92-0E46-80A5-54F7E18A5AD1}" srcOrd="0" destOrd="0" presId="urn:microsoft.com/office/officeart/2005/8/layout/matrix2"/>
    <dgm:cxn modelId="{5CF0C57A-EE5F-AE42-A784-E699E4FAFC2D}" type="presParOf" srcId="{DD49E9B8-F402-E342-BF1C-57DC2265B1B4}" destId="{1A22AAAA-3FCA-9942-972A-AF6852A8539B}" srcOrd="1" destOrd="0" presId="urn:microsoft.com/office/officeart/2005/8/layout/matrix2"/>
    <dgm:cxn modelId="{B5FB1635-D248-EF4B-8E2E-43D8B855CB7C}" type="presParOf" srcId="{DD49E9B8-F402-E342-BF1C-57DC2265B1B4}" destId="{C1855735-F9E4-2947-955B-0F99B8E8E2DE}" srcOrd="2" destOrd="0" presId="urn:microsoft.com/office/officeart/2005/8/layout/matrix2"/>
    <dgm:cxn modelId="{90ECBFF5-8524-D04A-9F7A-E24ADCBD002F}" type="presParOf" srcId="{DD49E9B8-F402-E342-BF1C-57DC2265B1B4}" destId="{805A9242-FBCB-9642-A02F-9A7D2EE39A24}" srcOrd="3" destOrd="0" presId="urn:microsoft.com/office/officeart/2005/8/layout/matrix2"/>
    <dgm:cxn modelId="{01BE4A1C-D77D-EE4C-B472-6FB135F54155}" type="presParOf" srcId="{DD49E9B8-F402-E342-BF1C-57DC2265B1B4}" destId="{3E5E9575-4EA4-5143-9F15-73642E232CA5}"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E70673-E51A-2944-9A89-79E854CB718E}" type="doc">
      <dgm:prSet loTypeId="urn:microsoft.com/office/officeart/2005/8/layout/hList1" loCatId="" qsTypeId="urn:microsoft.com/office/officeart/2005/8/quickstyle/simple1" qsCatId="simple" csTypeId="urn:microsoft.com/office/officeart/2005/8/colors/accent3_2" csCatId="accent3" phldr="1"/>
      <dgm:spPr/>
      <dgm:t>
        <a:bodyPr/>
        <a:lstStyle/>
        <a:p>
          <a:endParaRPr lang="en-US"/>
        </a:p>
      </dgm:t>
    </dgm:pt>
    <dgm:pt modelId="{4F8DA5D7-0F0F-2240-96DC-C437A06F2B33}">
      <dgm:prSet phldrT="[Text]"/>
      <dgm:spPr/>
      <dgm:t>
        <a:bodyPr/>
        <a:lstStyle/>
        <a:p>
          <a:r>
            <a:rPr lang="en-US" dirty="0"/>
            <a:t>Senior Leaders</a:t>
          </a:r>
        </a:p>
      </dgm:t>
    </dgm:pt>
    <dgm:pt modelId="{783790F1-F1F0-9A42-B00E-31CF8FEFBF04}" type="parTrans" cxnId="{C79C1BDD-A16F-5E46-A080-CECABA5C02E5}">
      <dgm:prSet/>
      <dgm:spPr/>
      <dgm:t>
        <a:bodyPr/>
        <a:lstStyle/>
        <a:p>
          <a:endParaRPr lang="en-US"/>
        </a:p>
      </dgm:t>
    </dgm:pt>
    <dgm:pt modelId="{37CD4C29-0BAB-0B40-9E83-566EE50B255A}" type="sibTrans" cxnId="{C79C1BDD-A16F-5E46-A080-CECABA5C02E5}">
      <dgm:prSet/>
      <dgm:spPr/>
      <dgm:t>
        <a:bodyPr/>
        <a:lstStyle/>
        <a:p>
          <a:endParaRPr lang="en-US"/>
        </a:p>
      </dgm:t>
    </dgm:pt>
    <dgm:pt modelId="{21512C9F-5700-3848-899E-6A58875FF306}">
      <dgm:prSet phldrT="[Text]"/>
      <dgm:spPr/>
      <dgm:t>
        <a:bodyPr/>
        <a:lstStyle/>
        <a:p>
          <a:r>
            <a:rPr lang="en-IN" dirty="0"/>
            <a:t>Senior leaders who want to develop new applications and frameworks that will need to detect, withstand and counteract intrusion </a:t>
          </a:r>
          <a:endParaRPr lang="en-US" dirty="0"/>
        </a:p>
      </dgm:t>
    </dgm:pt>
    <dgm:pt modelId="{2C8B79E0-610F-BB42-A5A6-6A7080BCAF25}" type="parTrans" cxnId="{8ACB84BC-DA61-414C-B543-BEAE6F44EF09}">
      <dgm:prSet/>
      <dgm:spPr/>
      <dgm:t>
        <a:bodyPr/>
        <a:lstStyle/>
        <a:p>
          <a:endParaRPr lang="en-US"/>
        </a:p>
      </dgm:t>
    </dgm:pt>
    <dgm:pt modelId="{AB56D566-CABE-A447-BE13-7D1017544826}" type="sibTrans" cxnId="{8ACB84BC-DA61-414C-B543-BEAE6F44EF09}">
      <dgm:prSet/>
      <dgm:spPr/>
      <dgm:t>
        <a:bodyPr/>
        <a:lstStyle/>
        <a:p>
          <a:endParaRPr lang="en-US"/>
        </a:p>
      </dgm:t>
    </dgm:pt>
    <dgm:pt modelId="{19127B8D-8708-3C4A-B8F4-538C4170CC56}">
      <dgm:prSet phldrT="[Text]"/>
      <dgm:spPr/>
      <dgm:t>
        <a:bodyPr/>
        <a:lstStyle/>
        <a:p>
          <a:r>
            <a:rPr lang="en-IN" dirty="0"/>
            <a:t>Aspiring cybersecurity leaders </a:t>
          </a:r>
          <a:endParaRPr lang="en-US" dirty="0"/>
        </a:p>
      </dgm:t>
    </dgm:pt>
    <dgm:pt modelId="{505A993D-AB0E-B246-9670-347CFCECA944}" type="parTrans" cxnId="{8E129643-D109-FC4B-AE7F-A2C9DC346C1C}">
      <dgm:prSet/>
      <dgm:spPr/>
      <dgm:t>
        <a:bodyPr/>
        <a:lstStyle/>
        <a:p>
          <a:endParaRPr lang="en-US"/>
        </a:p>
      </dgm:t>
    </dgm:pt>
    <dgm:pt modelId="{42AED7DB-D889-F644-9C5C-8103805C5F21}" type="sibTrans" cxnId="{8E129643-D109-FC4B-AE7F-A2C9DC346C1C}">
      <dgm:prSet/>
      <dgm:spPr/>
      <dgm:t>
        <a:bodyPr/>
        <a:lstStyle/>
        <a:p>
          <a:endParaRPr lang="en-US"/>
        </a:p>
      </dgm:t>
    </dgm:pt>
    <dgm:pt modelId="{92F9194B-AB4A-AF48-BCEC-928AB0F83990}">
      <dgm:prSet phldrT="[Text]"/>
      <dgm:spPr/>
      <dgm:t>
        <a:bodyPr/>
        <a:lstStyle/>
        <a:p>
          <a:r>
            <a:rPr lang="en-IN" dirty="0"/>
            <a:t>Aspiring cybersecurity leaders who want to lead security operations and new initiatives in their current organisation</a:t>
          </a:r>
          <a:endParaRPr lang="en-US" dirty="0"/>
        </a:p>
      </dgm:t>
    </dgm:pt>
    <dgm:pt modelId="{931C42EC-5261-0043-8463-4EFE1BE3B3F8}" type="parTrans" cxnId="{2813AFEB-C327-5E48-BA24-671B3B55AD8C}">
      <dgm:prSet/>
      <dgm:spPr/>
      <dgm:t>
        <a:bodyPr/>
        <a:lstStyle/>
        <a:p>
          <a:endParaRPr lang="en-US"/>
        </a:p>
      </dgm:t>
    </dgm:pt>
    <dgm:pt modelId="{6F0175AA-A15D-D24C-AF3D-39013AB9227C}" type="sibTrans" cxnId="{2813AFEB-C327-5E48-BA24-671B3B55AD8C}">
      <dgm:prSet/>
      <dgm:spPr/>
      <dgm:t>
        <a:bodyPr/>
        <a:lstStyle/>
        <a:p>
          <a:endParaRPr lang="en-US"/>
        </a:p>
      </dgm:t>
    </dgm:pt>
    <dgm:pt modelId="{360790D6-3BF5-9B4E-A612-FCD1AACCDCE2}">
      <dgm:prSet phldrT="[Text]"/>
      <dgm:spPr/>
      <dgm:t>
        <a:bodyPr/>
        <a:lstStyle/>
        <a:p>
          <a:r>
            <a:rPr lang="en-US" dirty="0"/>
            <a:t>Students transitioning into Cyber Security</a:t>
          </a:r>
        </a:p>
      </dgm:t>
    </dgm:pt>
    <dgm:pt modelId="{475FD074-3661-3F4D-9884-88196B94AA82}" type="parTrans" cxnId="{5D5936B0-0228-BE45-82B5-0C7AB2A9CDDE}">
      <dgm:prSet/>
      <dgm:spPr/>
      <dgm:t>
        <a:bodyPr/>
        <a:lstStyle/>
        <a:p>
          <a:endParaRPr lang="en-US"/>
        </a:p>
      </dgm:t>
    </dgm:pt>
    <dgm:pt modelId="{CDA603A0-E27E-C74B-A397-2892B3C76786}" type="sibTrans" cxnId="{5D5936B0-0228-BE45-82B5-0C7AB2A9CDDE}">
      <dgm:prSet/>
      <dgm:spPr/>
      <dgm:t>
        <a:bodyPr/>
        <a:lstStyle/>
        <a:p>
          <a:endParaRPr lang="en-US"/>
        </a:p>
      </dgm:t>
    </dgm:pt>
    <dgm:pt modelId="{FB278C70-A3F6-F549-BCBD-7F4B9C089DC4}">
      <dgm:prSet phldrT="[Text]"/>
      <dgm:spPr/>
      <dgm:t>
        <a:bodyPr/>
        <a:lstStyle/>
        <a:p>
          <a:r>
            <a:rPr lang="en-IN" dirty="0"/>
            <a:t>Students keen to gain cybersecurity skills and transition to a cybersecurity career</a:t>
          </a:r>
          <a:endParaRPr lang="en-US" dirty="0"/>
        </a:p>
      </dgm:t>
    </dgm:pt>
    <dgm:pt modelId="{4D6FF050-CBF5-EA47-B396-EDB2D44AC59A}" type="parTrans" cxnId="{9868AC72-FF39-CF4D-A0DE-7A15FAFD087F}">
      <dgm:prSet/>
      <dgm:spPr/>
      <dgm:t>
        <a:bodyPr/>
        <a:lstStyle/>
        <a:p>
          <a:endParaRPr lang="en-US"/>
        </a:p>
      </dgm:t>
    </dgm:pt>
    <dgm:pt modelId="{C4A5782E-0A79-F045-A021-4722A93DD647}" type="sibTrans" cxnId="{9868AC72-FF39-CF4D-A0DE-7A15FAFD087F}">
      <dgm:prSet/>
      <dgm:spPr/>
      <dgm:t>
        <a:bodyPr/>
        <a:lstStyle/>
        <a:p>
          <a:endParaRPr lang="en-US"/>
        </a:p>
      </dgm:t>
    </dgm:pt>
    <dgm:pt modelId="{EA150EAF-4C6B-2E42-A570-5E5EAEE26BA7}">
      <dgm:prSet/>
      <dgm:spPr/>
      <dgm:t>
        <a:bodyPr/>
        <a:lstStyle/>
        <a:p>
          <a:r>
            <a:rPr lang="en-US" dirty="0"/>
            <a:t>Professionals transitioning into Cyber Security</a:t>
          </a:r>
        </a:p>
      </dgm:t>
    </dgm:pt>
    <dgm:pt modelId="{F74A67FD-8336-2940-AE35-B2741F394BDC}" type="parTrans" cxnId="{DAB85DB8-7F5F-534E-A3A1-64A9067FEB57}">
      <dgm:prSet/>
      <dgm:spPr/>
      <dgm:t>
        <a:bodyPr/>
        <a:lstStyle/>
        <a:p>
          <a:endParaRPr lang="en-US"/>
        </a:p>
      </dgm:t>
    </dgm:pt>
    <dgm:pt modelId="{DB571621-2D7C-7049-9658-48C9D1B5132C}" type="sibTrans" cxnId="{DAB85DB8-7F5F-534E-A3A1-64A9067FEB57}">
      <dgm:prSet/>
      <dgm:spPr/>
      <dgm:t>
        <a:bodyPr/>
        <a:lstStyle/>
        <a:p>
          <a:endParaRPr lang="en-US"/>
        </a:p>
      </dgm:t>
    </dgm:pt>
    <dgm:pt modelId="{9641A12E-1984-2846-9191-FC4498170916}">
      <dgm:prSet/>
      <dgm:spPr/>
      <dgm:t>
        <a:bodyPr/>
        <a:lstStyle/>
        <a:p>
          <a:r>
            <a:rPr lang="en-IN" dirty="0"/>
            <a:t>Professionals keen to gain cybersecurity skills and transition to a cybersecurity career</a:t>
          </a:r>
          <a:endParaRPr lang="en-US" dirty="0"/>
        </a:p>
      </dgm:t>
    </dgm:pt>
    <dgm:pt modelId="{5CD0AE18-454F-A349-9425-858A24438098}" type="parTrans" cxnId="{D140F8CA-24C3-B34C-94AC-4DC6653CC455}">
      <dgm:prSet/>
      <dgm:spPr/>
      <dgm:t>
        <a:bodyPr/>
        <a:lstStyle/>
        <a:p>
          <a:endParaRPr lang="en-US"/>
        </a:p>
      </dgm:t>
    </dgm:pt>
    <dgm:pt modelId="{AAEC964B-E689-714B-8F6C-531E18B97DFF}" type="sibTrans" cxnId="{D140F8CA-24C3-B34C-94AC-4DC6653CC455}">
      <dgm:prSet/>
      <dgm:spPr/>
      <dgm:t>
        <a:bodyPr/>
        <a:lstStyle/>
        <a:p>
          <a:endParaRPr lang="en-US"/>
        </a:p>
      </dgm:t>
    </dgm:pt>
    <dgm:pt modelId="{A73A94E2-239C-3147-A81A-7E8E0852CBE7}" type="pres">
      <dgm:prSet presAssocID="{D8E70673-E51A-2944-9A89-79E854CB718E}" presName="Name0" presStyleCnt="0">
        <dgm:presLayoutVars>
          <dgm:dir/>
          <dgm:animLvl val="lvl"/>
          <dgm:resizeHandles val="exact"/>
        </dgm:presLayoutVars>
      </dgm:prSet>
      <dgm:spPr/>
    </dgm:pt>
    <dgm:pt modelId="{D27D0AFE-A1EA-294C-972A-CF384BD6A430}" type="pres">
      <dgm:prSet presAssocID="{4F8DA5D7-0F0F-2240-96DC-C437A06F2B33}" presName="composite" presStyleCnt="0"/>
      <dgm:spPr/>
    </dgm:pt>
    <dgm:pt modelId="{DE4E8EFA-9860-2843-8F4F-3E61734BCDF2}" type="pres">
      <dgm:prSet presAssocID="{4F8DA5D7-0F0F-2240-96DC-C437A06F2B33}" presName="parTx" presStyleLbl="alignNode1" presStyleIdx="0" presStyleCnt="4">
        <dgm:presLayoutVars>
          <dgm:chMax val="0"/>
          <dgm:chPref val="0"/>
          <dgm:bulletEnabled val="1"/>
        </dgm:presLayoutVars>
      </dgm:prSet>
      <dgm:spPr/>
    </dgm:pt>
    <dgm:pt modelId="{9330405C-BB68-C64D-801E-67D4516AEF1C}" type="pres">
      <dgm:prSet presAssocID="{4F8DA5D7-0F0F-2240-96DC-C437A06F2B33}" presName="desTx" presStyleLbl="alignAccFollowNode1" presStyleIdx="0" presStyleCnt="4">
        <dgm:presLayoutVars>
          <dgm:bulletEnabled val="1"/>
        </dgm:presLayoutVars>
      </dgm:prSet>
      <dgm:spPr/>
    </dgm:pt>
    <dgm:pt modelId="{F138F02A-958B-5141-8B62-5F50EA2500FC}" type="pres">
      <dgm:prSet presAssocID="{37CD4C29-0BAB-0B40-9E83-566EE50B255A}" presName="space" presStyleCnt="0"/>
      <dgm:spPr/>
    </dgm:pt>
    <dgm:pt modelId="{876F8A26-65FD-7D44-B9AF-8C96053A2FE3}" type="pres">
      <dgm:prSet presAssocID="{19127B8D-8708-3C4A-B8F4-538C4170CC56}" presName="composite" presStyleCnt="0"/>
      <dgm:spPr/>
    </dgm:pt>
    <dgm:pt modelId="{E2787CEE-1D75-014E-AC78-06BEF87B8D83}" type="pres">
      <dgm:prSet presAssocID="{19127B8D-8708-3C4A-B8F4-538C4170CC56}" presName="parTx" presStyleLbl="alignNode1" presStyleIdx="1" presStyleCnt="4">
        <dgm:presLayoutVars>
          <dgm:chMax val="0"/>
          <dgm:chPref val="0"/>
          <dgm:bulletEnabled val="1"/>
        </dgm:presLayoutVars>
      </dgm:prSet>
      <dgm:spPr/>
    </dgm:pt>
    <dgm:pt modelId="{586DCB57-37C7-7844-AF71-68E150F03C29}" type="pres">
      <dgm:prSet presAssocID="{19127B8D-8708-3C4A-B8F4-538C4170CC56}" presName="desTx" presStyleLbl="alignAccFollowNode1" presStyleIdx="1" presStyleCnt="4">
        <dgm:presLayoutVars>
          <dgm:bulletEnabled val="1"/>
        </dgm:presLayoutVars>
      </dgm:prSet>
      <dgm:spPr/>
    </dgm:pt>
    <dgm:pt modelId="{E7FDDAAC-252A-374C-98B5-24EC7E0BCA0D}" type="pres">
      <dgm:prSet presAssocID="{42AED7DB-D889-F644-9C5C-8103805C5F21}" presName="space" presStyleCnt="0"/>
      <dgm:spPr/>
    </dgm:pt>
    <dgm:pt modelId="{0302577B-A531-164D-B166-F71DCEF6A071}" type="pres">
      <dgm:prSet presAssocID="{360790D6-3BF5-9B4E-A612-FCD1AACCDCE2}" presName="composite" presStyleCnt="0"/>
      <dgm:spPr/>
    </dgm:pt>
    <dgm:pt modelId="{30F50B5F-2A19-4641-87BC-F7447407641C}" type="pres">
      <dgm:prSet presAssocID="{360790D6-3BF5-9B4E-A612-FCD1AACCDCE2}" presName="parTx" presStyleLbl="alignNode1" presStyleIdx="2" presStyleCnt="4">
        <dgm:presLayoutVars>
          <dgm:chMax val="0"/>
          <dgm:chPref val="0"/>
          <dgm:bulletEnabled val="1"/>
        </dgm:presLayoutVars>
      </dgm:prSet>
      <dgm:spPr/>
    </dgm:pt>
    <dgm:pt modelId="{C7421551-747A-874A-880A-7D86CD96ADC9}" type="pres">
      <dgm:prSet presAssocID="{360790D6-3BF5-9B4E-A612-FCD1AACCDCE2}" presName="desTx" presStyleLbl="alignAccFollowNode1" presStyleIdx="2" presStyleCnt="4">
        <dgm:presLayoutVars>
          <dgm:bulletEnabled val="1"/>
        </dgm:presLayoutVars>
      </dgm:prSet>
      <dgm:spPr/>
    </dgm:pt>
    <dgm:pt modelId="{393C628D-1357-904F-B4FB-FBD742C98931}" type="pres">
      <dgm:prSet presAssocID="{CDA603A0-E27E-C74B-A397-2892B3C76786}" presName="space" presStyleCnt="0"/>
      <dgm:spPr/>
    </dgm:pt>
    <dgm:pt modelId="{B8F3FAB6-42FF-3B41-95B0-A18780B2A9BD}" type="pres">
      <dgm:prSet presAssocID="{EA150EAF-4C6B-2E42-A570-5E5EAEE26BA7}" presName="composite" presStyleCnt="0"/>
      <dgm:spPr/>
    </dgm:pt>
    <dgm:pt modelId="{867DFEB8-AC89-4145-92DE-335279433B3E}" type="pres">
      <dgm:prSet presAssocID="{EA150EAF-4C6B-2E42-A570-5E5EAEE26BA7}" presName="parTx" presStyleLbl="alignNode1" presStyleIdx="3" presStyleCnt="4">
        <dgm:presLayoutVars>
          <dgm:chMax val="0"/>
          <dgm:chPref val="0"/>
          <dgm:bulletEnabled val="1"/>
        </dgm:presLayoutVars>
      </dgm:prSet>
      <dgm:spPr/>
    </dgm:pt>
    <dgm:pt modelId="{0D9C1133-6C1E-AA43-804F-61455BB316B2}" type="pres">
      <dgm:prSet presAssocID="{EA150EAF-4C6B-2E42-A570-5E5EAEE26BA7}" presName="desTx" presStyleLbl="alignAccFollowNode1" presStyleIdx="3" presStyleCnt="4">
        <dgm:presLayoutVars>
          <dgm:bulletEnabled val="1"/>
        </dgm:presLayoutVars>
      </dgm:prSet>
      <dgm:spPr/>
    </dgm:pt>
  </dgm:ptLst>
  <dgm:cxnLst>
    <dgm:cxn modelId="{FDED4100-DBAA-7A48-AEC5-81437894C78B}" type="presOf" srcId="{92F9194B-AB4A-AF48-BCEC-928AB0F83990}" destId="{586DCB57-37C7-7844-AF71-68E150F03C29}" srcOrd="0" destOrd="0" presId="urn:microsoft.com/office/officeart/2005/8/layout/hList1"/>
    <dgm:cxn modelId="{26D0B160-D4B5-314C-BC60-2FB01DDCDC37}" type="presOf" srcId="{FB278C70-A3F6-F549-BCBD-7F4B9C089DC4}" destId="{C7421551-747A-874A-880A-7D86CD96ADC9}" srcOrd="0" destOrd="0" presId="urn:microsoft.com/office/officeart/2005/8/layout/hList1"/>
    <dgm:cxn modelId="{8E129643-D109-FC4B-AE7F-A2C9DC346C1C}" srcId="{D8E70673-E51A-2944-9A89-79E854CB718E}" destId="{19127B8D-8708-3C4A-B8F4-538C4170CC56}" srcOrd="1" destOrd="0" parTransId="{505A993D-AB0E-B246-9670-347CFCECA944}" sibTransId="{42AED7DB-D889-F644-9C5C-8103805C5F21}"/>
    <dgm:cxn modelId="{EE7B6E65-B963-8A42-9E8F-01FC414A03F0}" type="presOf" srcId="{D8E70673-E51A-2944-9A89-79E854CB718E}" destId="{A73A94E2-239C-3147-A81A-7E8E0852CBE7}" srcOrd="0" destOrd="0" presId="urn:microsoft.com/office/officeart/2005/8/layout/hList1"/>
    <dgm:cxn modelId="{C98E034C-549A-7941-BC87-CECC33C95762}" type="presOf" srcId="{19127B8D-8708-3C4A-B8F4-538C4170CC56}" destId="{E2787CEE-1D75-014E-AC78-06BEF87B8D83}" srcOrd="0" destOrd="0" presId="urn:microsoft.com/office/officeart/2005/8/layout/hList1"/>
    <dgm:cxn modelId="{BC03B86E-CA8F-DF4C-B414-9CEB25D019C0}" type="presOf" srcId="{4F8DA5D7-0F0F-2240-96DC-C437A06F2B33}" destId="{DE4E8EFA-9860-2843-8F4F-3E61734BCDF2}" srcOrd="0" destOrd="0" presId="urn:microsoft.com/office/officeart/2005/8/layout/hList1"/>
    <dgm:cxn modelId="{901EE56F-5F84-B843-9326-E912FD764FD1}" type="presOf" srcId="{21512C9F-5700-3848-899E-6A58875FF306}" destId="{9330405C-BB68-C64D-801E-67D4516AEF1C}" srcOrd="0" destOrd="0" presId="urn:microsoft.com/office/officeart/2005/8/layout/hList1"/>
    <dgm:cxn modelId="{9868AC72-FF39-CF4D-A0DE-7A15FAFD087F}" srcId="{360790D6-3BF5-9B4E-A612-FCD1AACCDCE2}" destId="{FB278C70-A3F6-F549-BCBD-7F4B9C089DC4}" srcOrd="0" destOrd="0" parTransId="{4D6FF050-CBF5-EA47-B396-EDB2D44AC59A}" sibTransId="{C4A5782E-0A79-F045-A021-4722A93DD647}"/>
    <dgm:cxn modelId="{AAFE4692-5273-3B43-BBEF-A0CBA515DDE6}" type="presOf" srcId="{EA150EAF-4C6B-2E42-A570-5E5EAEE26BA7}" destId="{867DFEB8-AC89-4145-92DE-335279433B3E}" srcOrd="0" destOrd="0" presId="urn:microsoft.com/office/officeart/2005/8/layout/hList1"/>
    <dgm:cxn modelId="{B348E693-EB64-9546-AA67-59146D83BA74}" type="presOf" srcId="{9641A12E-1984-2846-9191-FC4498170916}" destId="{0D9C1133-6C1E-AA43-804F-61455BB316B2}" srcOrd="0" destOrd="0" presId="urn:microsoft.com/office/officeart/2005/8/layout/hList1"/>
    <dgm:cxn modelId="{A314BFA9-0E7E-614B-8C04-0297C1AFCA19}" type="presOf" srcId="{360790D6-3BF5-9B4E-A612-FCD1AACCDCE2}" destId="{30F50B5F-2A19-4641-87BC-F7447407641C}" srcOrd="0" destOrd="0" presId="urn:microsoft.com/office/officeart/2005/8/layout/hList1"/>
    <dgm:cxn modelId="{5D5936B0-0228-BE45-82B5-0C7AB2A9CDDE}" srcId="{D8E70673-E51A-2944-9A89-79E854CB718E}" destId="{360790D6-3BF5-9B4E-A612-FCD1AACCDCE2}" srcOrd="2" destOrd="0" parTransId="{475FD074-3661-3F4D-9884-88196B94AA82}" sibTransId="{CDA603A0-E27E-C74B-A397-2892B3C76786}"/>
    <dgm:cxn modelId="{DAB85DB8-7F5F-534E-A3A1-64A9067FEB57}" srcId="{D8E70673-E51A-2944-9A89-79E854CB718E}" destId="{EA150EAF-4C6B-2E42-A570-5E5EAEE26BA7}" srcOrd="3" destOrd="0" parTransId="{F74A67FD-8336-2940-AE35-B2741F394BDC}" sibTransId="{DB571621-2D7C-7049-9658-48C9D1B5132C}"/>
    <dgm:cxn modelId="{8ACB84BC-DA61-414C-B543-BEAE6F44EF09}" srcId="{4F8DA5D7-0F0F-2240-96DC-C437A06F2B33}" destId="{21512C9F-5700-3848-899E-6A58875FF306}" srcOrd="0" destOrd="0" parTransId="{2C8B79E0-610F-BB42-A5A6-6A7080BCAF25}" sibTransId="{AB56D566-CABE-A447-BE13-7D1017544826}"/>
    <dgm:cxn modelId="{D140F8CA-24C3-B34C-94AC-4DC6653CC455}" srcId="{EA150EAF-4C6B-2E42-A570-5E5EAEE26BA7}" destId="{9641A12E-1984-2846-9191-FC4498170916}" srcOrd="0" destOrd="0" parTransId="{5CD0AE18-454F-A349-9425-858A24438098}" sibTransId="{AAEC964B-E689-714B-8F6C-531E18B97DFF}"/>
    <dgm:cxn modelId="{C79C1BDD-A16F-5E46-A080-CECABA5C02E5}" srcId="{D8E70673-E51A-2944-9A89-79E854CB718E}" destId="{4F8DA5D7-0F0F-2240-96DC-C437A06F2B33}" srcOrd="0" destOrd="0" parTransId="{783790F1-F1F0-9A42-B00E-31CF8FEFBF04}" sibTransId="{37CD4C29-0BAB-0B40-9E83-566EE50B255A}"/>
    <dgm:cxn modelId="{2813AFEB-C327-5E48-BA24-671B3B55AD8C}" srcId="{19127B8D-8708-3C4A-B8F4-538C4170CC56}" destId="{92F9194B-AB4A-AF48-BCEC-928AB0F83990}" srcOrd="0" destOrd="0" parTransId="{931C42EC-5261-0043-8463-4EFE1BE3B3F8}" sibTransId="{6F0175AA-A15D-D24C-AF3D-39013AB9227C}"/>
    <dgm:cxn modelId="{9A3A22E9-CBE7-F042-B1CF-78B71D938078}" type="presParOf" srcId="{A73A94E2-239C-3147-A81A-7E8E0852CBE7}" destId="{D27D0AFE-A1EA-294C-972A-CF384BD6A430}" srcOrd="0" destOrd="0" presId="urn:microsoft.com/office/officeart/2005/8/layout/hList1"/>
    <dgm:cxn modelId="{AC4389A5-71C1-454F-9079-B8B931645FD7}" type="presParOf" srcId="{D27D0AFE-A1EA-294C-972A-CF384BD6A430}" destId="{DE4E8EFA-9860-2843-8F4F-3E61734BCDF2}" srcOrd="0" destOrd="0" presId="urn:microsoft.com/office/officeart/2005/8/layout/hList1"/>
    <dgm:cxn modelId="{4F58C923-8114-F945-8758-E897943189AA}" type="presParOf" srcId="{D27D0AFE-A1EA-294C-972A-CF384BD6A430}" destId="{9330405C-BB68-C64D-801E-67D4516AEF1C}" srcOrd="1" destOrd="0" presId="urn:microsoft.com/office/officeart/2005/8/layout/hList1"/>
    <dgm:cxn modelId="{85C7565D-C2B6-E241-AC9D-63D8E775BB12}" type="presParOf" srcId="{A73A94E2-239C-3147-A81A-7E8E0852CBE7}" destId="{F138F02A-958B-5141-8B62-5F50EA2500FC}" srcOrd="1" destOrd="0" presId="urn:microsoft.com/office/officeart/2005/8/layout/hList1"/>
    <dgm:cxn modelId="{63EFA35C-86D5-2144-A1E9-C185A45898B1}" type="presParOf" srcId="{A73A94E2-239C-3147-A81A-7E8E0852CBE7}" destId="{876F8A26-65FD-7D44-B9AF-8C96053A2FE3}" srcOrd="2" destOrd="0" presId="urn:microsoft.com/office/officeart/2005/8/layout/hList1"/>
    <dgm:cxn modelId="{B404BDCC-72C0-3C47-A793-5BBB0CE7DF41}" type="presParOf" srcId="{876F8A26-65FD-7D44-B9AF-8C96053A2FE3}" destId="{E2787CEE-1D75-014E-AC78-06BEF87B8D83}" srcOrd="0" destOrd="0" presId="urn:microsoft.com/office/officeart/2005/8/layout/hList1"/>
    <dgm:cxn modelId="{B2329E69-2EE5-394A-8BD3-F08E1C8FAFD2}" type="presParOf" srcId="{876F8A26-65FD-7D44-B9AF-8C96053A2FE3}" destId="{586DCB57-37C7-7844-AF71-68E150F03C29}" srcOrd="1" destOrd="0" presId="urn:microsoft.com/office/officeart/2005/8/layout/hList1"/>
    <dgm:cxn modelId="{45B172E7-9DAA-FB44-A93B-C8FB81702974}" type="presParOf" srcId="{A73A94E2-239C-3147-A81A-7E8E0852CBE7}" destId="{E7FDDAAC-252A-374C-98B5-24EC7E0BCA0D}" srcOrd="3" destOrd="0" presId="urn:microsoft.com/office/officeart/2005/8/layout/hList1"/>
    <dgm:cxn modelId="{C8EA5356-1A6C-DF48-878A-2A55719008DB}" type="presParOf" srcId="{A73A94E2-239C-3147-A81A-7E8E0852CBE7}" destId="{0302577B-A531-164D-B166-F71DCEF6A071}" srcOrd="4" destOrd="0" presId="urn:microsoft.com/office/officeart/2005/8/layout/hList1"/>
    <dgm:cxn modelId="{E69626A4-0F95-294C-843B-61F2844591C5}" type="presParOf" srcId="{0302577B-A531-164D-B166-F71DCEF6A071}" destId="{30F50B5F-2A19-4641-87BC-F7447407641C}" srcOrd="0" destOrd="0" presId="urn:microsoft.com/office/officeart/2005/8/layout/hList1"/>
    <dgm:cxn modelId="{8D262A87-3D2B-BF4D-A6C2-058B21925CE8}" type="presParOf" srcId="{0302577B-A531-164D-B166-F71DCEF6A071}" destId="{C7421551-747A-874A-880A-7D86CD96ADC9}" srcOrd="1" destOrd="0" presId="urn:microsoft.com/office/officeart/2005/8/layout/hList1"/>
    <dgm:cxn modelId="{7C73EA5B-A4E1-8846-BD54-F395C9A725F1}" type="presParOf" srcId="{A73A94E2-239C-3147-A81A-7E8E0852CBE7}" destId="{393C628D-1357-904F-B4FB-FBD742C98931}" srcOrd="5" destOrd="0" presId="urn:microsoft.com/office/officeart/2005/8/layout/hList1"/>
    <dgm:cxn modelId="{7700E2D3-F0F7-4444-94F2-41E70C147498}" type="presParOf" srcId="{A73A94E2-239C-3147-A81A-7E8E0852CBE7}" destId="{B8F3FAB6-42FF-3B41-95B0-A18780B2A9BD}" srcOrd="6" destOrd="0" presId="urn:microsoft.com/office/officeart/2005/8/layout/hList1"/>
    <dgm:cxn modelId="{0AD09758-FD2E-A044-91A7-D3AE7D8F87AE}" type="presParOf" srcId="{B8F3FAB6-42FF-3B41-95B0-A18780B2A9BD}" destId="{867DFEB8-AC89-4145-92DE-335279433B3E}" srcOrd="0" destOrd="0" presId="urn:microsoft.com/office/officeart/2005/8/layout/hList1"/>
    <dgm:cxn modelId="{109560AF-EF56-AB41-BE45-CFD448F74EDB}" type="presParOf" srcId="{B8F3FAB6-42FF-3B41-95B0-A18780B2A9BD}" destId="{0D9C1133-6C1E-AA43-804F-61455BB316B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F8DEF8-4A92-0E46-80A5-54F7E18A5AD1}">
      <dsp:nvSpPr>
        <dsp:cNvPr id="0" name=""/>
        <dsp:cNvSpPr/>
      </dsp:nvSpPr>
      <dsp:spPr>
        <a:xfrm>
          <a:off x="2488130" y="0"/>
          <a:ext cx="5671752" cy="5671752"/>
        </a:xfrm>
        <a:prstGeom prst="quadArrow">
          <a:avLst>
            <a:gd name="adj1" fmla="val 2000"/>
            <a:gd name="adj2" fmla="val 4000"/>
            <a:gd name="adj3" fmla="val 5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22AAAA-3FCA-9942-972A-AF6852A8539B}">
      <dsp:nvSpPr>
        <dsp:cNvPr id="0" name=""/>
        <dsp:cNvSpPr/>
      </dsp:nvSpPr>
      <dsp:spPr>
        <a:xfrm>
          <a:off x="2856793" y="368663"/>
          <a:ext cx="2268700" cy="22687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PROACTIVE THREAT DETECTION</a:t>
          </a:r>
        </a:p>
      </dsp:txBody>
      <dsp:txXfrm>
        <a:off x="2967542" y="479412"/>
        <a:ext cx="2047202" cy="2047202"/>
      </dsp:txXfrm>
    </dsp:sp>
    <dsp:sp modelId="{C1855735-F9E4-2947-955B-0F99B8E8E2DE}">
      <dsp:nvSpPr>
        <dsp:cNvPr id="0" name=""/>
        <dsp:cNvSpPr/>
      </dsp:nvSpPr>
      <dsp:spPr>
        <a:xfrm>
          <a:off x="5522517" y="368663"/>
          <a:ext cx="2268700" cy="22687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REDUCED RESPONSE TIME</a:t>
          </a:r>
        </a:p>
      </dsp:txBody>
      <dsp:txXfrm>
        <a:off x="5633266" y="479412"/>
        <a:ext cx="2047202" cy="2047202"/>
      </dsp:txXfrm>
    </dsp:sp>
    <dsp:sp modelId="{805A9242-FBCB-9642-A02F-9A7D2EE39A24}">
      <dsp:nvSpPr>
        <dsp:cNvPr id="0" name=""/>
        <dsp:cNvSpPr/>
      </dsp:nvSpPr>
      <dsp:spPr>
        <a:xfrm>
          <a:off x="2856793" y="3034387"/>
          <a:ext cx="2268700" cy="226870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STRATEGIC ADAPTION</a:t>
          </a:r>
        </a:p>
      </dsp:txBody>
      <dsp:txXfrm>
        <a:off x="2967542" y="3145136"/>
        <a:ext cx="2047202" cy="2047202"/>
      </dsp:txXfrm>
    </dsp:sp>
    <dsp:sp modelId="{3E5E9575-4EA4-5143-9F15-73642E232CA5}">
      <dsp:nvSpPr>
        <dsp:cNvPr id="0" name=""/>
        <dsp:cNvSpPr/>
      </dsp:nvSpPr>
      <dsp:spPr>
        <a:xfrm>
          <a:off x="5522517" y="3034387"/>
          <a:ext cx="2268700" cy="22687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ENHANCED RESILIENCE</a:t>
          </a:r>
        </a:p>
      </dsp:txBody>
      <dsp:txXfrm>
        <a:off x="5633266" y="3145136"/>
        <a:ext cx="2047202" cy="20472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4E8EFA-9860-2843-8F4F-3E61734BCDF2}">
      <dsp:nvSpPr>
        <dsp:cNvPr id="0" name=""/>
        <dsp:cNvSpPr/>
      </dsp:nvSpPr>
      <dsp:spPr>
        <a:xfrm>
          <a:off x="3932" y="1785421"/>
          <a:ext cx="2364890" cy="900027"/>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Senior Leaders</a:t>
          </a:r>
        </a:p>
      </dsp:txBody>
      <dsp:txXfrm>
        <a:off x="3932" y="1785421"/>
        <a:ext cx="2364890" cy="900027"/>
      </dsp:txXfrm>
    </dsp:sp>
    <dsp:sp modelId="{9330405C-BB68-C64D-801E-67D4516AEF1C}">
      <dsp:nvSpPr>
        <dsp:cNvPr id="0" name=""/>
        <dsp:cNvSpPr/>
      </dsp:nvSpPr>
      <dsp:spPr>
        <a:xfrm>
          <a:off x="3932" y="2685448"/>
          <a:ext cx="2364890" cy="2025809"/>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IN" sz="1800" kern="1200" dirty="0"/>
            <a:t>Senior leaders who want to develop new applications and frameworks that will need to detect, withstand and counteract intrusion </a:t>
          </a:r>
          <a:endParaRPr lang="en-US" sz="1800" kern="1200" dirty="0"/>
        </a:p>
      </dsp:txBody>
      <dsp:txXfrm>
        <a:off x="3932" y="2685448"/>
        <a:ext cx="2364890" cy="2025809"/>
      </dsp:txXfrm>
    </dsp:sp>
    <dsp:sp modelId="{E2787CEE-1D75-014E-AC78-06BEF87B8D83}">
      <dsp:nvSpPr>
        <dsp:cNvPr id="0" name=""/>
        <dsp:cNvSpPr/>
      </dsp:nvSpPr>
      <dsp:spPr>
        <a:xfrm>
          <a:off x="2699907" y="1785421"/>
          <a:ext cx="2364890" cy="900027"/>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kern="1200" dirty="0"/>
            <a:t>Aspiring cybersecurity leaders </a:t>
          </a:r>
          <a:endParaRPr lang="en-US" sz="1800" kern="1200" dirty="0"/>
        </a:p>
      </dsp:txBody>
      <dsp:txXfrm>
        <a:off x="2699907" y="1785421"/>
        <a:ext cx="2364890" cy="900027"/>
      </dsp:txXfrm>
    </dsp:sp>
    <dsp:sp modelId="{586DCB57-37C7-7844-AF71-68E150F03C29}">
      <dsp:nvSpPr>
        <dsp:cNvPr id="0" name=""/>
        <dsp:cNvSpPr/>
      </dsp:nvSpPr>
      <dsp:spPr>
        <a:xfrm>
          <a:off x="2699907" y="2685448"/>
          <a:ext cx="2364890" cy="2025809"/>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IN" sz="1800" kern="1200" dirty="0"/>
            <a:t>Aspiring cybersecurity leaders who want to lead security operations and new initiatives in their current organisation</a:t>
          </a:r>
          <a:endParaRPr lang="en-US" sz="1800" kern="1200" dirty="0"/>
        </a:p>
      </dsp:txBody>
      <dsp:txXfrm>
        <a:off x="2699907" y="2685448"/>
        <a:ext cx="2364890" cy="2025809"/>
      </dsp:txXfrm>
    </dsp:sp>
    <dsp:sp modelId="{30F50B5F-2A19-4641-87BC-F7447407641C}">
      <dsp:nvSpPr>
        <dsp:cNvPr id="0" name=""/>
        <dsp:cNvSpPr/>
      </dsp:nvSpPr>
      <dsp:spPr>
        <a:xfrm>
          <a:off x="5395882" y="1785421"/>
          <a:ext cx="2364890" cy="900027"/>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Students transitioning into Cyber Security</a:t>
          </a:r>
        </a:p>
      </dsp:txBody>
      <dsp:txXfrm>
        <a:off x="5395882" y="1785421"/>
        <a:ext cx="2364890" cy="900027"/>
      </dsp:txXfrm>
    </dsp:sp>
    <dsp:sp modelId="{C7421551-747A-874A-880A-7D86CD96ADC9}">
      <dsp:nvSpPr>
        <dsp:cNvPr id="0" name=""/>
        <dsp:cNvSpPr/>
      </dsp:nvSpPr>
      <dsp:spPr>
        <a:xfrm>
          <a:off x="5395882" y="2685448"/>
          <a:ext cx="2364890" cy="2025809"/>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IN" sz="1800" kern="1200" dirty="0"/>
            <a:t>Students keen to gain cybersecurity skills and transition to a cybersecurity career</a:t>
          </a:r>
          <a:endParaRPr lang="en-US" sz="1800" kern="1200" dirty="0"/>
        </a:p>
      </dsp:txBody>
      <dsp:txXfrm>
        <a:off x="5395882" y="2685448"/>
        <a:ext cx="2364890" cy="2025809"/>
      </dsp:txXfrm>
    </dsp:sp>
    <dsp:sp modelId="{867DFEB8-AC89-4145-92DE-335279433B3E}">
      <dsp:nvSpPr>
        <dsp:cNvPr id="0" name=""/>
        <dsp:cNvSpPr/>
      </dsp:nvSpPr>
      <dsp:spPr>
        <a:xfrm>
          <a:off x="8091857" y="1785421"/>
          <a:ext cx="2364890" cy="900027"/>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Professionals transitioning into Cyber Security</a:t>
          </a:r>
        </a:p>
      </dsp:txBody>
      <dsp:txXfrm>
        <a:off x="8091857" y="1785421"/>
        <a:ext cx="2364890" cy="900027"/>
      </dsp:txXfrm>
    </dsp:sp>
    <dsp:sp modelId="{0D9C1133-6C1E-AA43-804F-61455BB316B2}">
      <dsp:nvSpPr>
        <dsp:cNvPr id="0" name=""/>
        <dsp:cNvSpPr/>
      </dsp:nvSpPr>
      <dsp:spPr>
        <a:xfrm>
          <a:off x="8091857" y="2685448"/>
          <a:ext cx="2364890" cy="2025809"/>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IN" sz="1800" kern="1200" dirty="0"/>
            <a:t>Professionals keen to gain cybersecurity skills and transition to a cybersecurity career</a:t>
          </a:r>
          <a:endParaRPr lang="en-US" sz="1800" kern="1200" dirty="0"/>
        </a:p>
      </dsp:txBody>
      <dsp:txXfrm>
        <a:off x="8091857" y="2685448"/>
        <a:ext cx="2364890" cy="2025809"/>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93A04-8E9E-8D49-8975-D6617578F4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6BC84D-E63B-A84F-BEDB-5570547758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DF38C1E-74D8-734D-A07B-8B00C1422420}"/>
              </a:ext>
            </a:extLst>
          </p:cNvPr>
          <p:cNvSpPr>
            <a:spLocks noGrp="1"/>
          </p:cNvSpPr>
          <p:nvPr>
            <p:ph type="dt" sz="half" idx="10"/>
          </p:nvPr>
        </p:nvSpPr>
        <p:spPr/>
        <p:txBody>
          <a:bodyPr/>
          <a:lstStyle/>
          <a:p>
            <a:fld id="{90D1C242-220F-E44F-B8C8-A58339BA150A}" type="datetimeFigureOut">
              <a:rPr lang="en-US" smtClean="0"/>
              <a:t>11/8/2025</a:t>
            </a:fld>
            <a:endParaRPr lang="en-US"/>
          </a:p>
        </p:txBody>
      </p:sp>
      <p:sp>
        <p:nvSpPr>
          <p:cNvPr id="5" name="Footer Placeholder 4">
            <a:extLst>
              <a:ext uri="{FF2B5EF4-FFF2-40B4-BE49-F238E27FC236}">
                <a16:creationId xmlns:a16="http://schemas.microsoft.com/office/drawing/2014/main" id="{044ADF1A-7DB7-4F4C-86C7-2FCF25FA93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EC3D91-293C-3A48-ABE3-CC9428206C31}"/>
              </a:ext>
            </a:extLst>
          </p:cNvPr>
          <p:cNvSpPr>
            <a:spLocks noGrp="1"/>
          </p:cNvSpPr>
          <p:nvPr>
            <p:ph type="sldNum" sz="quarter" idx="12"/>
          </p:nvPr>
        </p:nvSpPr>
        <p:spPr/>
        <p:txBody>
          <a:bodyPr/>
          <a:lstStyle/>
          <a:p>
            <a:fld id="{312BDF9F-D4BD-DE4E-BCCA-1A75192CC799}" type="slidenum">
              <a:rPr lang="en-US" smtClean="0"/>
              <a:t>‹#›</a:t>
            </a:fld>
            <a:endParaRPr lang="en-US"/>
          </a:p>
        </p:txBody>
      </p:sp>
    </p:spTree>
    <p:extLst>
      <p:ext uri="{BB962C8B-B14F-4D97-AF65-F5344CB8AC3E}">
        <p14:creationId xmlns:p14="http://schemas.microsoft.com/office/powerpoint/2010/main" val="1873384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8FE91-8585-3241-BD46-13B11AAB3E7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8DCB41-EA04-5D45-A0D1-299427985E9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AFDBDF-6FF3-FF40-AD29-FC9C3B047662}"/>
              </a:ext>
            </a:extLst>
          </p:cNvPr>
          <p:cNvSpPr>
            <a:spLocks noGrp="1"/>
          </p:cNvSpPr>
          <p:nvPr>
            <p:ph type="dt" sz="half" idx="10"/>
          </p:nvPr>
        </p:nvSpPr>
        <p:spPr/>
        <p:txBody>
          <a:bodyPr/>
          <a:lstStyle/>
          <a:p>
            <a:fld id="{90D1C242-220F-E44F-B8C8-A58339BA150A}" type="datetimeFigureOut">
              <a:rPr lang="en-US" smtClean="0"/>
              <a:t>11/8/2025</a:t>
            </a:fld>
            <a:endParaRPr lang="en-US"/>
          </a:p>
        </p:txBody>
      </p:sp>
      <p:sp>
        <p:nvSpPr>
          <p:cNvPr id="5" name="Footer Placeholder 4">
            <a:extLst>
              <a:ext uri="{FF2B5EF4-FFF2-40B4-BE49-F238E27FC236}">
                <a16:creationId xmlns:a16="http://schemas.microsoft.com/office/drawing/2014/main" id="{5A8968C0-7A87-2547-8364-D424347443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C5B66E-8D3E-5649-ABA9-751DA0E12EA1}"/>
              </a:ext>
            </a:extLst>
          </p:cNvPr>
          <p:cNvSpPr>
            <a:spLocks noGrp="1"/>
          </p:cNvSpPr>
          <p:nvPr>
            <p:ph type="sldNum" sz="quarter" idx="12"/>
          </p:nvPr>
        </p:nvSpPr>
        <p:spPr/>
        <p:txBody>
          <a:bodyPr/>
          <a:lstStyle/>
          <a:p>
            <a:fld id="{312BDF9F-D4BD-DE4E-BCCA-1A75192CC799}" type="slidenum">
              <a:rPr lang="en-US" smtClean="0"/>
              <a:t>‹#›</a:t>
            </a:fld>
            <a:endParaRPr lang="en-US"/>
          </a:p>
        </p:txBody>
      </p:sp>
    </p:spTree>
    <p:extLst>
      <p:ext uri="{BB962C8B-B14F-4D97-AF65-F5344CB8AC3E}">
        <p14:creationId xmlns:p14="http://schemas.microsoft.com/office/powerpoint/2010/main" val="416124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506E8B-3C58-9D41-92B8-EB08D8A77D3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C713D18-EC25-5F44-84E0-346E2FE01FF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047144-699D-8E44-A8C9-F9132B481DB7}"/>
              </a:ext>
            </a:extLst>
          </p:cNvPr>
          <p:cNvSpPr>
            <a:spLocks noGrp="1"/>
          </p:cNvSpPr>
          <p:nvPr>
            <p:ph type="dt" sz="half" idx="10"/>
          </p:nvPr>
        </p:nvSpPr>
        <p:spPr/>
        <p:txBody>
          <a:bodyPr/>
          <a:lstStyle/>
          <a:p>
            <a:fld id="{90D1C242-220F-E44F-B8C8-A58339BA150A}" type="datetimeFigureOut">
              <a:rPr lang="en-US" smtClean="0"/>
              <a:t>11/8/2025</a:t>
            </a:fld>
            <a:endParaRPr lang="en-US"/>
          </a:p>
        </p:txBody>
      </p:sp>
      <p:sp>
        <p:nvSpPr>
          <p:cNvPr id="5" name="Footer Placeholder 4">
            <a:extLst>
              <a:ext uri="{FF2B5EF4-FFF2-40B4-BE49-F238E27FC236}">
                <a16:creationId xmlns:a16="http://schemas.microsoft.com/office/drawing/2014/main" id="{E7C57914-C955-F94B-9AAA-7FD6C4811B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B9D4C4-BC52-1A4D-98EF-4E2AA2D21B3C}"/>
              </a:ext>
            </a:extLst>
          </p:cNvPr>
          <p:cNvSpPr>
            <a:spLocks noGrp="1"/>
          </p:cNvSpPr>
          <p:nvPr>
            <p:ph type="sldNum" sz="quarter" idx="12"/>
          </p:nvPr>
        </p:nvSpPr>
        <p:spPr/>
        <p:txBody>
          <a:bodyPr/>
          <a:lstStyle/>
          <a:p>
            <a:fld id="{312BDF9F-D4BD-DE4E-BCCA-1A75192CC799}" type="slidenum">
              <a:rPr lang="en-US" smtClean="0"/>
              <a:t>‹#›</a:t>
            </a:fld>
            <a:endParaRPr lang="en-US"/>
          </a:p>
        </p:txBody>
      </p:sp>
    </p:spTree>
    <p:extLst>
      <p:ext uri="{BB962C8B-B14F-4D97-AF65-F5344CB8AC3E}">
        <p14:creationId xmlns:p14="http://schemas.microsoft.com/office/powerpoint/2010/main" val="2492478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B6226-15E2-B244-8376-64BA356990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BEE2E4-6818-1948-A8B7-840355CAA0B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F9CCE7-1FF3-DF4A-8475-A5B2CE5FE785}"/>
              </a:ext>
            </a:extLst>
          </p:cNvPr>
          <p:cNvSpPr>
            <a:spLocks noGrp="1"/>
          </p:cNvSpPr>
          <p:nvPr>
            <p:ph type="dt" sz="half" idx="10"/>
          </p:nvPr>
        </p:nvSpPr>
        <p:spPr/>
        <p:txBody>
          <a:bodyPr/>
          <a:lstStyle/>
          <a:p>
            <a:fld id="{90D1C242-220F-E44F-B8C8-A58339BA150A}" type="datetimeFigureOut">
              <a:rPr lang="en-US" smtClean="0"/>
              <a:t>11/8/2025</a:t>
            </a:fld>
            <a:endParaRPr lang="en-US"/>
          </a:p>
        </p:txBody>
      </p:sp>
      <p:sp>
        <p:nvSpPr>
          <p:cNvPr id="5" name="Footer Placeholder 4">
            <a:extLst>
              <a:ext uri="{FF2B5EF4-FFF2-40B4-BE49-F238E27FC236}">
                <a16:creationId xmlns:a16="http://schemas.microsoft.com/office/drawing/2014/main" id="{C194F1E9-C918-1142-B64D-F4F4129EC3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EE5201-FBC9-A948-A6C5-C4DC4CBDD0A7}"/>
              </a:ext>
            </a:extLst>
          </p:cNvPr>
          <p:cNvSpPr>
            <a:spLocks noGrp="1"/>
          </p:cNvSpPr>
          <p:nvPr>
            <p:ph type="sldNum" sz="quarter" idx="12"/>
          </p:nvPr>
        </p:nvSpPr>
        <p:spPr/>
        <p:txBody>
          <a:bodyPr/>
          <a:lstStyle/>
          <a:p>
            <a:fld id="{312BDF9F-D4BD-DE4E-BCCA-1A75192CC799}" type="slidenum">
              <a:rPr lang="en-US" smtClean="0"/>
              <a:t>‹#›</a:t>
            </a:fld>
            <a:endParaRPr lang="en-US"/>
          </a:p>
        </p:txBody>
      </p:sp>
    </p:spTree>
    <p:extLst>
      <p:ext uri="{BB962C8B-B14F-4D97-AF65-F5344CB8AC3E}">
        <p14:creationId xmlns:p14="http://schemas.microsoft.com/office/powerpoint/2010/main" val="2783375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35C01-9774-EA45-A176-49342FB047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539A3E-5F8C-EC48-BAC3-CB9CFAC831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3D34329-DE5D-184F-829E-51B484D79E86}"/>
              </a:ext>
            </a:extLst>
          </p:cNvPr>
          <p:cNvSpPr>
            <a:spLocks noGrp="1"/>
          </p:cNvSpPr>
          <p:nvPr>
            <p:ph type="dt" sz="half" idx="10"/>
          </p:nvPr>
        </p:nvSpPr>
        <p:spPr/>
        <p:txBody>
          <a:bodyPr/>
          <a:lstStyle/>
          <a:p>
            <a:fld id="{90D1C242-220F-E44F-B8C8-A58339BA150A}" type="datetimeFigureOut">
              <a:rPr lang="en-US" smtClean="0"/>
              <a:t>11/8/2025</a:t>
            </a:fld>
            <a:endParaRPr lang="en-US"/>
          </a:p>
        </p:txBody>
      </p:sp>
      <p:sp>
        <p:nvSpPr>
          <p:cNvPr id="5" name="Footer Placeholder 4">
            <a:extLst>
              <a:ext uri="{FF2B5EF4-FFF2-40B4-BE49-F238E27FC236}">
                <a16:creationId xmlns:a16="http://schemas.microsoft.com/office/drawing/2014/main" id="{215734DE-CA93-044C-AC87-8F2EC31029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EF8A48-CD16-C740-A407-9BBC0D907DD6}"/>
              </a:ext>
            </a:extLst>
          </p:cNvPr>
          <p:cNvSpPr>
            <a:spLocks noGrp="1"/>
          </p:cNvSpPr>
          <p:nvPr>
            <p:ph type="sldNum" sz="quarter" idx="12"/>
          </p:nvPr>
        </p:nvSpPr>
        <p:spPr/>
        <p:txBody>
          <a:bodyPr/>
          <a:lstStyle/>
          <a:p>
            <a:fld id="{312BDF9F-D4BD-DE4E-BCCA-1A75192CC799}" type="slidenum">
              <a:rPr lang="en-US" smtClean="0"/>
              <a:t>‹#›</a:t>
            </a:fld>
            <a:endParaRPr lang="en-US"/>
          </a:p>
        </p:txBody>
      </p:sp>
    </p:spTree>
    <p:extLst>
      <p:ext uri="{BB962C8B-B14F-4D97-AF65-F5344CB8AC3E}">
        <p14:creationId xmlns:p14="http://schemas.microsoft.com/office/powerpoint/2010/main" val="2609839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7DAF4-477D-6B41-A0C7-1D57299F9F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5FD05F-2B1D-034C-BD3F-EA2560D0B59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B3A1D0-226E-3E44-AA39-46530D48157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3C81734-12E3-E74B-B594-FF8DB9FFCFCC}"/>
              </a:ext>
            </a:extLst>
          </p:cNvPr>
          <p:cNvSpPr>
            <a:spLocks noGrp="1"/>
          </p:cNvSpPr>
          <p:nvPr>
            <p:ph type="dt" sz="half" idx="10"/>
          </p:nvPr>
        </p:nvSpPr>
        <p:spPr/>
        <p:txBody>
          <a:bodyPr/>
          <a:lstStyle/>
          <a:p>
            <a:fld id="{90D1C242-220F-E44F-B8C8-A58339BA150A}" type="datetimeFigureOut">
              <a:rPr lang="en-US" smtClean="0"/>
              <a:t>11/8/2025</a:t>
            </a:fld>
            <a:endParaRPr lang="en-US"/>
          </a:p>
        </p:txBody>
      </p:sp>
      <p:sp>
        <p:nvSpPr>
          <p:cNvPr id="6" name="Footer Placeholder 5">
            <a:extLst>
              <a:ext uri="{FF2B5EF4-FFF2-40B4-BE49-F238E27FC236}">
                <a16:creationId xmlns:a16="http://schemas.microsoft.com/office/drawing/2014/main" id="{0BC08E39-9462-DD41-A51A-0AAB6363F1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99B4EC-6708-F948-A5B9-C13F8B60D333}"/>
              </a:ext>
            </a:extLst>
          </p:cNvPr>
          <p:cNvSpPr>
            <a:spLocks noGrp="1"/>
          </p:cNvSpPr>
          <p:nvPr>
            <p:ph type="sldNum" sz="quarter" idx="12"/>
          </p:nvPr>
        </p:nvSpPr>
        <p:spPr/>
        <p:txBody>
          <a:bodyPr/>
          <a:lstStyle/>
          <a:p>
            <a:fld id="{312BDF9F-D4BD-DE4E-BCCA-1A75192CC799}" type="slidenum">
              <a:rPr lang="en-US" smtClean="0"/>
              <a:t>‹#›</a:t>
            </a:fld>
            <a:endParaRPr lang="en-US"/>
          </a:p>
        </p:txBody>
      </p:sp>
    </p:spTree>
    <p:extLst>
      <p:ext uri="{BB962C8B-B14F-4D97-AF65-F5344CB8AC3E}">
        <p14:creationId xmlns:p14="http://schemas.microsoft.com/office/powerpoint/2010/main" val="4047860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35B36-F994-794E-B81A-DA392084A9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A3ACC2-1AA5-9F4D-8169-3CC720E428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6267AF5-F30D-7E41-BF17-70A2DEEEE78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18C0DA-5988-064B-A60C-53962DF902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A8565A4-6E98-9D46-94F8-BE23DB70EF9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5FBCBF6-31EE-CD47-8C31-FF3019DDCAD8}"/>
              </a:ext>
            </a:extLst>
          </p:cNvPr>
          <p:cNvSpPr>
            <a:spLocks noGrp="1"/>
          </p:cNvSpPr>
          <p:nvPr>
            <p:ph type="dt" sz="half" idx="10"/>
          </p:nvPr>
        </p:nvSpPr>
        <p:spPr/>
        <p:txBody>
          <a:bodyPr/>
          <a:lstStyle/>
          <a:p>
            <a:fld id="{90D1C242-220F-E44F-B8C8-A58339BA150A}" type="datetimeFigureOut">
              <a:rPr lang="en-US" smtClean="0"/>
              <a:t>11/8/2025</a:t>
            </a:fld>
            <a:endParaRPr lang="en-US"/>
          </a:p>
        </p:txBody>
      </p:sp>
      <p:sp>
        <p:nvSpPr>
          <p:cNvPr id="8" name="Footer Placeholder 7">
            <a:extLst>
              <a:ext uri="{FF2B5EF4-FFF2-40B4-BE49-F238E27FC236}">
                <a16:creationId xmlns:a16="http://schemas.microsoft.com/office/drawing/2014/main" id="{1C6BD419-124D-784C-A157-3178007F58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4379EFA-C1EA-3249-94FC-F58E2D145FE2}"/>
              </a:ext>
            </a:extLst>
          </p:cNvPr>
          <p:cNvSpPr>
            <a:spLocks noGrp="1"/>
          </p:cNvSpPr>
          <p:nvPr>
            <p:ph type="sldNum" sz="quarter" idx="12"/>
          </p:nvPr>
        </p:nvSpPr>
        <p:spPr/>
        <p:txBody>
          <a:bodyPr/>
          <a:lstStyle/>
          <a:p>
            <a:fld id="{312BDF9F-D4BD-DE4E-BCCA-1A75192CC799}" type="slidenum">
              <a:rPr lang="en-US" smtClean="0"/>
              <a:t>‹#›</a:t>
            </a:fld>
            <a:endParaRPr lang="en-US"/>
          </a:p>
        </p:txBody>
      </p:sp>
    </p:spTree>
    <p:extLst>
      <p:ext uri="{BB962C8B-B14F-4D97-AF65-F5344CB8AC3E}">
        <p14:creationId xmlns:p14="http://schemas.microsoft.com/office/powerpoint/2010/main" val="25816192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B49EB-E044-104F-A962-47414EB5AEE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4B91C1F-2465-B641-9F74-BD16EFFA368E}"/>
              </a:ext>
            </a:extLst>
          </p:cNvPr>
          <p:cNvSpPr>
            <a:spLocks noGrp="1"/>
          </p:cNvSpPr>
          <p:nvPr>
            <p:ph type="dt" sz="half" idx="10"/>
          </p:nvPr>
        </p:nvSpPr>
        <p:spPr/>
        <p:txBody>
          <a:bodyPr/>
          <a:lstStyle/>
          <a:p>
            <a:fld id="{90D1C242-220F-E44F-B8C8-A58339BA150A}" type="datetimeFigureOut">
              <a:rPr lang="en-US" smtClean="0"/>
              <a:t>11/8/2025</a:t>
            </a:fld>
            <a:endParaRPr lang="en-US"/>
          </a:p>
        </p:txBody>
      </p:sp>
      <p:sp>
        <p:nvSpPr>
          <p:cNvPr id="4" name="Footer Placeholder 3">
            <a:extLst>
              <a:ext uri="{FF2B5EF4-FFF2-40B4-BE49-F238E27FC236}">
                <a16:creationId xmlns:a16="http://schemas.microsoft.com/office/drawing/2014/main" id="{1EC03E0F-F8E5-9142-8C93-41579F1BEC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1432383-0B50-3840-A7FA-C9925817CAAA}"/>
              </a:ext>
            </a:extLst>
          </p:cNvPr>
          <p:cNvSpPr>
            <a:spLocks noGrp="1"/>
          </p:cNvSpPr>
          <p:nvPr>
            <p:ph type="sldNum" sz="quarter" idx="12"/>
          </p:nvPr>
        </p:nvSpPr>
        <p:spPr/>
        <p:txBody>
          <a:bodyPr/>
          <a:lstStyle/>
          <a:p>
            <a:fld id="{312BDF9F-D4BD-DE4E-BCCA-1A75192CC799}" type="slidenum">
              <a:rPr lang="en-US" smtClean="0"/>
              <a:t>‹#›</a:t>
            </a:fld>
            <a:endParaRPr lang="en-US"/>
          </a:p>
        </p:txBody>
      </p:sp>
    </p:spTree>
    <p:extLst>
      <p:ext uri="{BB962C8B-B14F-4D97-AF65-F5344CB8AC3E}">
        <p14:creationId xmlns:p14="http://schemas.microsoft.com/office/powerpoint/2010/main" val="3665406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D9D306-BD1B-E944-AF24-B5F8B1BB1154}"/>
              </a:ext>
            </a:extLst>
          </p:cNvPr>
          <p:cNvSpPr>
            <a:spLocks noGrp="1"/>
          </p:cNvSpPr>
          <p:nvPr>
            <p:ph type="dt" sz="half" idx="10"/>
          </p:nvPr>
        </p:nvSpPr>
        <p:spPr/>
        <p:txBody>
          <a:bodyPr/>
          <a:lstStyle/>
          <a:p>
            <a:fld id="{90D1C242-220F-E44F-B8C8-A58339BA150A}" type="datetimeFigureOut">
              <a:rPr lang="en-US" smtClean="0"/>
              <a:t>11/8/2025</a:t>
            </a:fld>
            <a:endParaRPr lang="en-US"/>
          </a:p>
        </p:txBody>
      </p:sp>
      <p:sp>
        <p:nvSpPr>
          <p:cNvPr id="3" name="Footer Placeholder 2">
            <a:extLst>
              <a:ext uri="{FF2B5EF4-FFF2-40B4-BE49-F238E27FC236}">
                <a16:creationId xmlns:a16="http://schemas.microsoft.com/office/drawing/2014/main" id="{11815F79-E7E9-2445-95F2-A2C47FCDB26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04267E-67E6-A342-A7F9-230235269B3F}"/>
              </a:ext>
            </a:extLst>
          </p:cNvPr>
          <p:cNvSpPr>
            <a:spLocks noGrp="1"/>
          </p:cNvSpPr>
          <p:nvPr>
            <p:ph type="sldNum" sz="quarter" idx="12"/>
          </p:nvPr>
        </p:nvSpPr>
        <p:spPr/>
        <p:txBody>
          <a:bodyPr/>
          <a:lstStyle/>
          <a:p>
            <a:fld id="{312BDF9F-D4BD-DE4E-BCCA-1A75192CC799}" type="slidenum">
              <a:rPr lang="en-US" smtClean="0"/>
              <a:t>‹#›</a:t>
            </a:fld>
            <a:endParaRPr lang="en-US"/>
          </a:p>
        </p:txBody>
      </p:sp>
    </p:spTree>
    <p:extLst>
      <p:ext uri="{BB962C8B-B14F-4D97-AF65-F5344CB8AC3E}">
        <p14:creationId xmlns:p14="http://schemas.microsoft.com/office/powerpoint/2010/main" val="778692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DD4FD-140F-BD42-9681-EFBDA10AF4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7CD165-A90E-D445-8585-33E796FE26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3EA7018-58E9-9449-8C81-34AA222727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5496D72-2E4A-CA45-ADC3-14FCED534838}"/>
              </a:ext>
            </a:extLst>
          </p:cNvPr>
          <p:cNvSpPr>
            <a:spLocks noGrp="1"/>
          </p:cNvSpPr>
          <p:nvPr>
            <p:ph type="dt" sz="half" idx="10"/>
          </p:nvPr>
        </p:nvSpPr>
        <p:spPr/>
        <p:txBody>
          <a:bodyPr/>
          <a:lstStyle/>
          <a:p>
            <a:fld id="{90D1C242-220F-E44F-B8C8-A58339BA150A}" type="datetimeFigureOut">
              <a:rPr lang="en-US" smtClean="0"/>
              <a:t>11/8/2025</a:t>
            </a:fld>
            <a:endParaRPr lang="en-US"/>
          </a:p>
        </p:txBody>
      </p:sp>
      <p:sp>
        <p:nvSpPr>
          <p:cNvPr id="6" name="Footer Placeholder 5">
            <a:extLst>
              <a:ext uri="{FF2B5EF4-FFF2-40B4-BE49-F238E27FC236}">
                <a16:creationId xmlns:a16="http://schemas.microsoft.com/office/drawing/2014/main" id="{40EB9593-0118-0942-B00C-489268D411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AC5AAB-9A02-4949-8675-4D8018911BFF}"/>
              </a:ext>
            </a:extLst>
          </p:cNvPr>
          <p:cNvSpPr>
            <a:spLocks noGrp="1"/>
          </p:cNvSpPr>
          <p:nvPr>
            <p:ph type="sldNum" sz="quarter" idx="12"/>
          </p:nvPr>
        </p:nvSpPr>
        <p:spPr/>
        <p:txBody>
          <a:bodyPr/>
          <a:lstStyle/>
          <a:p>
            <a:fld id="{312BDF9F-D4BD-DE4E-BCCA-1A75192CC799}" type="slidenum">
              <a:rPr lang="en-US" smtClean="0"/>
              <a:t>‹#›</a:t>
            </a:fld>
            <a:endParaRPr lang="en-US"/>
          </a:p>
        </p:txBody>
      </p:sp>
    </p:spTree>
    <p:extLst>
      <p:ext uri="{BB962C8B-B14F-4D97-AF65-F5344CB8AC3E}">
        <p14:creationId xmlns:p14="http://schemas.microsoft.com/office/powerpoint/2010/main" val="985995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F25DA-A812-774A-B62D-D49C68C879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90A095-793F-C041-A0A3-2B9B70C202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BC4C64E-F9EF-7548-92B3-0505179783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854098D-31AB-BB47-9C24-627F94687E8C}"/>
              </a:ext>
            </a:extLst>
          </p:cNvPr>
          <p:cNvSpPr>
            <a:spLocks noGrp="1"/>
          </p:cNvSpPr>
          <p:nvPr>
            <p:ph type="dt" sz="half" idx="10"/>
          </p:nvPr>
        </p:nvSpPr>
        <p:spPr/>
        <p:txBody>
          <a:bodyPr/>
          <a:lstStyle/>
          <a:p>
            <a:fld id="{90D1C242-220F-E44F-B8C8-A58339BA150A}" type="datetimeFigureOut">
              <a:rPr lang="en-US" smtClean="0"/>
              <a:t>11/8/2025</a:t>
            </a:fld>
            <a:endParaRPr lang="en-US"/>
          </a:p>
        </p:txBody>
      </p:sp>
      <p:sp>
        <p:nvSpPr>
          <p:cNvPr id="6" name="Footer Placeholder 5">
            <a:extLst>
              <a:ext uri="{FF2B5EF4-FFF2-40B4-BE49-F238E27FC236}">
                <a16:creationId xmlns:a16="http://schemas.microsoft.com/office/drawing/2014/main" id="{37C36BD9-4561-7648-AC11-C0C781EC13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629A35-A3D9-9042-951F-F476329D30D7}"/>
              </a:ext>
            </a:extLst>
          </p:cNvPr>
          <p:cNvSpPr>
            <a:spLocks noGrp="1"/>
          </p:cNvSpPr>
          <p:nvPr>
            <p:ph type="sldNum" sz="quarter" idx="12"/>
          </p:nvPr>
        </p:nvSpPr>
        <p:spPr/>
        <p:txBody>
          <a:bodyPr/>
          <a:lstStyle/>
          <a:p>
            <a:fld id="{312BDF9F-D4BD-DE4E-BCCA-1A75192CC799}" type="slidenum">
              <a:rPr lang="en-US" smtClean="0"/>
              <a:t>‹#›</a:t>
            </a:fld>
            <a:endParaRPr lang="en-US"/>
          </a:p>
        </p:txBody>
      </p:sp>
    </p:spTree>
    <p:extLst>
      <p:ext uri="{BB962C8B-B14F-4D97-AF65-F5344CB8AC3E}">
        <p14:creationId xmlns:p14="http://schemas.microsoft.com/office/powerpoint/2010/main" val="1645416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ED66B6-5E6B-3540-9EB8-3397FF0377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ABD2732-E073-C44C-95A2-AEC78CE1AD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8E1B80-DF36-5948-93E7-5653728A6E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D1C242-220F-E44F-B8C8-A58339BA150A}" type="datetimeFigureOut">
              <a:rPr lang="en-US" smtClean="0"/>
              <a:t>11/8/2025</a:t>
            </a:fld>
            <a:endParaRPr lang="en-US"/>
          </a:p>
        </p:txBody>
      </p:sp>
      <p:sp>
        <p:nvSpPr>
          <p:cNvPr id="5" name="Footer Placeholder 4">
            <a:extLst>
              <a:ext uri="{FF2B5EF4-FFF2-40B4-BE49-F238E27FC236}">
                <a16:creationId xmlns:a16="http://schemas.microsoft.com/office/drawing/2014/main" id="{41D28A97-FDA3-DC44-AB06-4C2382A5D1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6286A9E-3C7A-4A42-BE32-A42430E33C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2BDF9F-D4BD-DE4E-BCCA-1A75192CC799}" type="slidenum">
              <a:rPr lang="en-US" smtClean="0"/>
              <a:t>‹#›</a:t>
            </a:fld>
            <a:endParaRPr lang="en-US"/>
          </a:p>
        </p:txBody>
      </p:sp>
    </p:spTree>
    <p:extLst>
      <p:ext uri="{BB962C8B-B14F-4D97-AF65-F5344CB8AC3E}">
        <p14:creationId xmlns:p14="http://schemas.microsoft.com/office/powerpoint/2010/main" val="29322545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www.positiveimpactrating.org/_files/ugd/d46c06_185c8dff990a42c2a246f9572c85cb40.pdf"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3.png"/><Relationship Id="rId3" Type="http://schemas.openxmlformats.org/officeDocument/2006/relationships/image" Target="../media/image9.png"/><Relationship Id="rId7" Type="http://schemas.openxmlformats.org/officeDocument/2006/relationships/image" Target="../media/image18.png"/><Relationship Id="rId12" Type="http://schemas.openxmlformats.org/officeDocument/2006/relationships/image" Target="../media/image22.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1.png"/><Relationship Id="rId5" Type="http://schemas.openxmlformats.org/officeDocument/2006/relationships/image" Target="../media/image7.png"/><Relationship Id="rId10" Type="http://schemas.openxmlformats.org/officeDocument/2006/relationships/image" Target="../media/image20.png"/><Relationship Id="rId4" Type="http://schemas.openxmlformats.org/officeDocument/2006/relationships/image" Target="../media/image10.png"/><Relationship Id="rId9" Type="http://schemas.openxmlformats.org/officeDocument/2006/relationships/image" Target="../media/image13.png"/><Relationship Id="rId14"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23.png"/><Relationship Id="rId16"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DE1AA3F-3FD0-4660-A11E-EB7A5BFE54AF}"/>
              </a:ext>
            </a:extLst>
          </p:cNvPr>
          <p:cNvPicPr>
            <a:picLocks noChangeAspect="1"/>
          </p:cNvPicPr>
          <p:nvPr/>
        </p:nvPicPr>
        <p:blipFill>
          <a:blip r:embed="rId2"/>
          <a:stretch>
            <a:fillRect/>
          </a:stretch>
        </p:blipFill>
        <p:spPr>
          <a:xfrm flipH="1">
            <a:off x="0" y="15240"/>
            <a:ext cx="12192000" cy="6827520"/>
          </a:xfrm>
          <a:prstGeom prst="rect">
            <a:avLst/>
          </a:prstGeom>
        </p:spPr>
      </p:pic>
      <p:pic>
        <p:nvPicPr>
          <p:cNvPr id="4" name="Picture 3">
            <a:extLst>
              <a:ext uri="{FF2B5EF4-FFF2-40B4-BE49-F238E27FC236}">
                <a16:creationId xmlns:a16="http://schemas.microsoft.com/office/drawing/2014/main" id="{73B72EF9-C45A-A348-9B9A-8B4780D28510}"/>
              </a:ext>
            </a:extLst>
          </p:cNvPr>
          <p:cNvPicPr>
            <a:picLocks noChangeAspect="1"/>
          </p:cNvPicPr>
          <p:nvPr/>
        </p:nvPicPr>
        <p:blipFill>
          <a:blip r:embed="rId3">
            <a:duotone>
              <a:prstClr val="black"/>
              <a:schemeClr val="bg1">
                <a:tint val="45000"/>
                <a:satMod val="400000"/>
              </a:schemeClr>
            </a:duotone>
          </a:blip>
          <a:stretch>
            <a:fillRect/>
          </a:stretch>
        </p:blipFill>
        <p:spPr>
          <a:xfrm>
            <a:off x="10092552" y="98864"/>
            <a:ext cx="1999822" cy="1988773"/>
          </a:xfrm>
          <a:prstGeom prst="rect">
            <a:avLst/>
          </a:prstGeom>
        </p:spPr>
      </p:pic>
      <p:sp>
        <p:nvSpPr>
          <p:cNvPr id="5" name="TextBox 4">
            <a:extLst>
              <a:ext uri="{FF2B5EF4-FFF2-40B4-BE49-F238E27FC236}">
                <a16:creationId xmlns:a16="http://schemas.microsoft.com/office/drawing/2014/main" id="{2C3DE0EE-3DA7-F047-949B-190F768EEE5E}"/>
              </a:ext>
            </a:extLst>
          </p:cNvPr>
          <p:cNvSpPr txBox="1"/>
          <p:nvPr/>
        </p:nvSpPr>
        <p:spPr>
          <a:xfrm>
            <a:off x="98854" y="1661589"/>
            <a:ext cx="10214784" cy="1446550"/>
          </a:xfrm>
          <a:prstGeom prst="rect">
            <a:avLst/>
          </a:prstGeom>
          <a:noFill/>
        </p:spPr>
        <p:txBody>
          <a:bodyPr wrap="none" rtlCol="0">
            <a:spAutoFit/>
          </a:bodyPr>
          <a:lstStyle/>
          <a:p>
            <a:r>
              <a:rPr lang="en-US" sz="4400" b="1" u="sng" dirty="0"/>
              <a:t>ADVANCED CYBERSECURITY PROGRAMME </a:t>
            </a:r>
          </a:p>
          <a:p>
            <a:r>
              <a:rPr lang="en-US" sz="4400" b="1" u="sng" dirty="0"/>
              <a:t>FOR LEADERS</a:t>
            </a:r>
          </a:p>
        </p:txBody>
      </p:sp>
      <p:sp>
        <p:nvSpPr>
          <p:cNvPr id="6" name="Rectangle 5">
            <a:extLst>
              <a:ext uri="{FF2B5EF4-FFF2-40B4-BE49-F238E27FC236}">
                <a16:creationId xmlns:a16="http://schemas.microsoft.com/office/drawing/2014/main" id="{7E1012F2-8E63-A346-A65E-029878265922}"/>
              </a:ext>
            </a:extLst>
          </p:cNvPr>
          <p:cNvSpPr/>
          <p:nvPr/>
        </p:nvSpPr>
        <p:spPr>
          <a:xfrm>
            <a:off x="98854" y="3258661"/>
            <a:ext cx="3615896" cy="369332"/>
          </a:xfrm>
          <a:prstGeom prst="rect">
            <a:avLst/>
          </a:prstGeom>
          <a:solidFill>
            <a:schemeClr val="bg1"/>
          </a:solidFill>
        </p:spPr>
        <p:txBody>
          <a:bodyPr wrap="square">
            <a:spAutoFit/>
          </a:bodyPr>
          <a:lstStyle/>
          <a:p>
            <a:r>
              <a:rPr lang="en-IN" b="1" dirty="0">
                <a:solidFill>
                  <a:srgbClr val="16268E"/>
                </a:solidFill>
                <a:latin typeface="Inter"/>
              </a:rPr>
              <a:t>10 WEEKS + ONLINE GIM NETWORK </a:t>
            </a:r>
            <a:endParaRPr lang="en-IN" dirty="0">
              <a:effectLst/>
            </a:endParaRPr>
          </a:p>
        </p:txBody>
      </p:sp>
      <p:sp>
        <p:nvSpPr>
          <p:cNvPr id="7" name="Rectangle 6">
            <a:extLst>
              <a:ext uri="{FF2B5EF4-FFF2-40B4-BE49-F238E27FC236}">
                <a16:creationId xmlns:a16="http://schemas.microsoft.com/office/drawing/2014/main" id="{3DD3D3D0-F2F1-5E45-826E-318D70AF2F6F}"/>
              </a:ext>
            </a:extLst>
          </p:cNvPr>
          <p:cNvSpPr/>
          <p:nvPr/>
        </p:nvSpPr>
        <p:spPr>
          <a:xfrm>
            <a:off x="152949" y="3846963"/>
            <a:ext cx="3435178" cy="15559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LEARN FROM ONE OF THE TOP B-SCHOOL IN INDIA</a:t>
            </a:r>
          </a:p>
        </p:txBody>
      </p:sp>
      <p:sp>
        <p:nvSpPr>
          <p:cNvPr id="8" name="Rectangle 7">
            <a:extLst>
              <a:ext uri="{FF2B5EF4-FFF2-40B4-BE49-F238E27FC236}">
                <a16:creationId xmlns:a16="http://schemas.microsoft.com/office/drawing/2014/main" id="{BB1AB60B-13A8-074D-9085-A857F4B5A0D2}"/>
              </a:ext>
            </a:extLst>
          </p:cNvPr>
          <p:cNvSpPr/>
          <p:nvPr/>
        </p:nvSpPr>
        <p:spPr>
          <a:xfrm>
            <a:off x="1870538" y="5242240"/>
            <a:ext cx="2656703" cy="138395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INTEGRATED WITH GENERATIVE AI</a:t>
            </a:r>
          </a:p>
        </p:txBody>
      </p:sp>
      <p:cxnSp>
        <p:nvCxnSpPr>
          <p:cNvPr id="10" name="Straight Connector 9">
            <a:extLst>
              <a:ext uri="{FF2B5EF4-FFF2-40B4-BE49-F238E27FC236}">
                <a16:creationId xmlns:a16="http://schemas.microsoft.com/office/drawing/2014/main" id="{9C7C520E-3192-CE4D-82DB-25CBA368C3BE}"/>
              </a:ext>
            </a:extLst>
          </p:cNvPr>
          <p:cNvCxnSpPr>
            <a:cxnSpLocks/>
          </p:cNvCxnSpPr>
          <p:nvPr/>
        </p:nvCxnSpPr>
        <p:spPr>
          <a:xfrm>
            <a:off x="6096000" y="3515290"/>
            <a:ext cx="0" cy="30863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0FC389B9-71CF-A943-AF98-6A99CB6D9884}"/>
              </a:ext>
            </a:extLst>
          </p:cNvPr>
          <p:cNvSpPr/>
          <p:nvPr/>
        </p:nvSpPr>
        <p:spPr>
          <a:xfrm>
            <a:off x="6397779" y="6255451"/>
            <a:ext cx="6096000" cy="400110"/>
          </a:xfrm>
          <a:prstGeom prst="rect">
            <a:avLst/>
          </a:prstGeom>
        </p:spPr>
        <p:txBody>
          <a:bodyPr>
            <a:spAutoFit/>
          </a:bodyPr>
          <a:lstStyle/>
          <a:p>
            <a:r>
              <a:rPr lang="en-IN" sz="2000" b="1" dirty="0">
                <a:solidFill>
                  <a:srgbClr val="16268E"/>
                </a:solidFill>
                <a:effectLst/>
                <a:latin typeface="Inter"/>
              </a:rPr>
              <a:t>IN COLLABORATION WITH</a:t>
            </a:r>
            <a:endParaRPr lang="en-IN" dirty="0">
              <a:effectLst/>
            </a:endParaRPr>
          </a:p>
        </p:txBody>
      </p:sp>
      <p:pic>
        <p:nvPicPr>
          <p:cNvPr id="14" name="Picture 13">
            <a:extLst>
              <a:ext uri="{FF2B5EF4-FFF2-40B4-BE49-F238E27FC236}">
                <a16:creationId xmlns:a16="http://schemas.microsoft.com/office/drawing/2014/main" id="{EED14440-CB92-4985-B98A-0FF1BD072841}"/>
              </a:ext>
            </a:extLst>
          </p:cNvPr>
          <p:cNvPicPr>
            <a:picLocks noChangeAspect="1"/>
          </p:cNvPicPr>
          <p:nvPr/>
        </p:nvPicPr>
        <p:blipFill>
          <a:blip r:embed="rId4"/>
          <a:stretch>
            <a:fillRect/>
          </a:stretch>
        </p:blipFill>
        <p:spPr>
          <a:xfrm>
            <a:off x="9966960" y="4605660"/>
            <a:ext cx="2308206" cy="2237100"/>
          </a:xfrm>
          <a:prstGeom prst="rect">
            <a:avLst/>
          </a:prstGeom>
        </p:spPr>
      </p:pic>
    </p:spTree>
    <p:extLst>
      <p:ext uri="{BB962C8B-B14F-4D97-AF65-F5344CB8AC3E}">
        <p14:creationId xmlns:p14="http://schemas.microsoft.com/office/powerpoint/2010/main" val="33780122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FF73744-73B2-F548-B272-2DA678F456A5}"/>
              </a:ext>
            </a:extLst>
          </p:cNvPr>
          <p:cNvSpPr/>
          <p:nvPr/>
        </p:nvSpPr>
        <p:spPr>
          <a:xfrm>
            <a:off x="164151" y="278713"/>
            <a:ext cx="4119141" cy="646331"/>
          </a:xfrm>
          <a:prstGeom prst="rect">
            <a:avLst/>
          </a:prstGeom>
        </p:spPr>
        <p:txBody>
          <a:bodyPr wrap="none">
            <a:spAutoFit/>
          </a:bodyPr>
          <a:lstStyle/>
          <a:p>
            <a:r>
              <a:rPr lang="en-IN" sz="3600" dirty="0">
                <a:solidFill>
                  <a:srgbClr val="00387C"/>
                </a:solidFill>
                <a:latin typeface="RecklessTRIAL"/>
              </a:rPr>
              <a:t>Programme Modules</a:t>
            </a:r>
            <a:endParaRPr lang="en-IN" sz="3600" dirty="0">
              <a:effectLst/>
            </a:endParaRPr>
          </a:p>
        </p:txBody>
      </p:sp>
      <p:sp>
        <p:nvSpPr>
          <p:cNvPr id="5" name="Rectangle 4">
            <a:extLst>
              <a:ext uri="{FF2B5EF4-FFF2-40B4-BE49-F238E27FC236}">
                <a16:creationId xmlns:a16="http://schemas.microsoft.com/office/drawing/2014/main" id="{66520129-CD8B-8D4C-AF91-DD7442AE14A6}"/>
              </a:ext>
            </a:extLst>
          </p:cNvPr>
          <p:cNvSpPr/>
          <p:nvPr/>
        </p:nvSpPr>
        <p:spPr>
          <a:xfrm>
            <a:off x="308919" y="925044"/>
            <a:ext cx="3015049" cy="38477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Module-4</a:t>
            </a:r>
          </a:p>
        </p:txBody>
      </p:sp>
      <p:sp>
        <p:nvSpPr>
          <p:cNvPr id="7" name="Rectangle 6">
            <a:extLst>
              <a:ext uri="{FF2B5EF4-FFF2-40B4-BE49-F238E27FC236}">
                <a16:creationId xmlns:a16="http://schemas.microsoft.com/office/drawing/2014/main" id="{8B1F8E46-26E8-A340-BEBD-406D5690CB63}"/>
              </a:ext>
            </a:extLst>
          </p:cNvPr>
          <p:cNvSpPr/>
          <p:nvPr/>
        </p:nvSpPr>
        <p:spPr>
          <a:xfrm>
            <a:off x="275967" y="3088955"/>
            <a:ext cx="3015049" cy="38477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dirty="0"/>
              <a:t>Module-5</a:t>
            </a:r>
          </a:p>
        </p:txBody>
      </p:sp>
      <p:sp>
        <p:nvSpPr>
          <p:cNvPr id="9" name="Rectangle 8">
            <a:extLst>
              <a:ext uri="{FF2B5EF4-FFF2-40B4-BE49-F238E27FC236}">
                <a16:creationId xmlns:a16="http://schemas.microsoft.com/office/drawing/2014/main" id="{48FED06F-A15B-904A-A782-4852A39C5771}"/>
              </a:ext>
            </a:extLst>
          </p:cNvPr>
          <p:cNvSpPr/>
          <p:nvPr/>
        </p:nvSpPr>
        <p:spPr>
          <a:xfrm>
            <a:off x="6886833" y="1003203"/>
            <a:ext cx="3015049" cy="38477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Module-6</a:t>
            </a:r>
          </a:p>
        </p:txBody>
      </p:sp>
      <p:sp>
        <p:nvSpPr>
          <p:cNvPr id="10" name="Rectangle 9">
            <a:extLst>
              <a:ext uri="{FF2B5EF4-FFF2-40B4-BE49-F238E27FC236}">
                <a16:creationId xmlns:a16="http://schemas.microsoft.com/office/drawing/2014/main" id="{3E73BBD7-23A9-1747-95C4-552F7BAA952D}"/>
              </a:ext>
            </a:extLst>
          </p:cNvPr>
          <p:cNvSpPr/>
          <p:nvPr/>
        </p:nvSpPr>
        <p:spPr>
          <a:xfrm>
            <a:off x="6767383" y="1493865"/>
            <a:ext cx="5292812" cy="3385542"/>
          </a:xfrm>
          <a:prstGeom prst="rect">
            <a:avLst/>
          </a:prstGeom>
        </p:spPr>
        <p:txBody>
          <a:bodyPr wrap="square">
            <a:spAutoFit/>
          </a:bodyPr>
          <a:lstStyle/>
          <a:p>
            <a:r>
              <a:rPr lang="en-IN" b="1" dirty="0"/>
              <a:t>Business Continuity and Disaster Recovery </a:t>
            </a:r>
            <a:endParaRPr lang="en-IN" sz="1400" dirty="0">
              <a:latin typeface="Inter"/>
            </a:endParaRPr>
          </a:p>
          <a:p>
            <a:pPr marL="285750" indent="-285750">
              <a:buFont typeface="Arial" panose="020B0604020202020204" pitchFamily="34" charset="0"/>
              <a:buChar char="•"/>
            </a:pPr>
            <a:r>
              <a:rPr lang="en-IN" sz="1400" dirty="0">
                <a:latin typeface="Inter"/>
              </a:rPr>
              <a:t>Business Continuity and Disaster Recovery (BCDR) planning</a:t>
            </a:r>
          </a:p>
          <a:p>
            <a:pPr marL="285750" indent="-285750">
              <a:buFont typeface="Arial" panose="020B0604020202020204" pitchFamily="34" charset="0"/>
              <a:buChar char="•"/>
            </a:pPr>
            <a:r>
              <a:rPr lang="en-IN" sz="1400" dirty="0">
                <a:latin typeface="Inter"/>
              </a:rPr>
              <a:t>Benefits of Business Continuity and Disaster Recovery (BCDR)</a:t>
            </a:r>
          </a:p>
          <a:p>
            <a:pPr marL="285750" indent="-285750">
              <a:buFont typeface="Arial" panose="020B0604020202020204" pitchFamily="34" charset="0"/>
              <a:buChar char="•"/>
            </a:pPr>
            <a:r>
              <a:rPr lang="en-IN" sz="1400" dirty="0">
                <a:latin typeface="Inter"/>
              </a:rPr>
              <a:t>Activating Business Continuity and Disaster Recovery (BCDR)</a:t>
            </a:r>
          </a:p>
          <a:p>
            <a:pPr marL="285750" indent="-285750">
              <a:buFont typeface="Arial" panose="020B0604020202020204" pitchFamily="34" charset="0"/>
              <a:buChar char="•"/>
            </a:pPr>
            <a:r>
              <a:rPr lang="en-IN" sz="1400" dirty="0">
                <a:latin typeface="Inter"/>
              </a:rPr>
              <a:t>Common disaster recovery teams </a:t>
            </a:r>
            <a:endParaRPr lang="en-IN" sz="1400" dirty="0"/>
          </a:p>
          <a:p>
            <a:pPr marL="285750" indent="-285750">
              <a:buFont typeface="Arial" panose="020B0604020202020204" pitchFamily="34" charset="0"/>
              <a:buChar char="•"/>
            </a:pPr>
            <a:r>
              <a:rPr lang="en-IN" sz="1400" dirty="0">
                <a:latin typeface="Inter"/>
              </a:rPr>
              <a:t>Disaster classification</a:t>
            </a:r>
          </a:p>
          <a:p>
            <a:pPr marL="285750" indent="-285750">
              <a:buFont typeface="Arial" panose="020B0604020202020204" pitchFamily="34" charset="0"/>
              <a:buChar char="•"/>
            </a:pPr>
            <a:r>
              <a:rPr lang="en-IN" sz="1400" dirty="0">
                <a:latin typeface="Inter"/>
              </a:rPr>
              <a:t>Disaster recovery process</a:t>
            </a:r>
          </a:p>
          <a:p>
            <a:pPr marL="285750" indent="-285750">
              <a:buFont typeface="Arial" panose="020B0604020202020204" pitchFamily="34" charset="0"/>
              <a:buChar char="•"/>
            </a:pPr>
            <a:r>
              <a:rPr lang="en-IN" sz="1400" dirty="0">
                <a:latin typeface="Inter"/>
              </a:rPr>
              <a:t>Elements of a disaster recovery plan</a:t>
            </a:r>
          </a:p>
          <a:p>
            <a:pPr marL="285750" indent="-285750">
              <a:buFont typeface="Arial" panose="020B0604020202020204" pitchFamily="34" charset="0"/>
              <a:buChar char="•"/>
            </a:pPr>
            <a:r>
              <a:rPr lang="en-IN" sz="1400" dirty="0">
                <a:latin typeface="Inter"/>
              </a:rPr>
              <a:t>Business continuity strategies</a:t>
            </a:r>
          </a:p>
          <a:p>
            <a:pPr marL="285750" indent="-285750">
              <a:buFont typeface="Arial" panose="020B0604020202020204" pitchFamily="34" charset="0"/>
              <a:buChar char="•"/>
            </a:pPr>
            <a:r>
              <a:rPr lang="en-IN" sz="1400" dirty="0">
                <a:latin typeface="Inter"/>
              </a:rPr>
              <a:t>Timing and sequence of planning activities Business continuity in scenarios of threat BCDR: Some common mistakes to avoid</a:t>
            </a:r>
          </a:p>
          <a:p>
            <a:pPr marL="285750" indent="-285750">
              <a:buFont typeface="Arial" panose="020B0604020202020204" pitchFamily="34" charset="0"/>
              <a:buChar char="•"/>
            </a:pPr>
            <a:r>
              <a:rPr lang="en-IN" sz="1400" dirty="0">
                <a:latin typeface="Inter"/>
              </a:rPr>
              <a:t>Internal crisis management </a:t>
            </a:r>
            <a:endParaRPr lang="en-IN" sz="1400" dirty="0"/>
          </a:p>
          <a:p>
            <a:pPr marL="285750" indent="-285750">
              <a:buFont typeface="Arial" panose="020B0604020202020204" pitchFamily="34" charset="0"/>
              <a:buChar char="•"/>
            </a:pPr>
            <a:endParaRPr lang="en-IN" sz="1400" dirty="0"/>
          </a:p>
          <a:p>
            <a:pPr marL="285750" indent="-285750">
              <a:buFont typeface="Arial" panose="020B0604020202020204" pitchFamily="34" charset="0"/>
              <a:buChar char="•"/>
            </a:pPr>
            <a:endParaRPr lang="en-IN" sz="1400" dirty="0"/>
          </a:p>
          <a:p>
            <a:pPr marL="285750" indent="-285750">
              <a:buFont typeface="Arial" panose="020B0604020202020204" pitchFamily="34" charset="0"/>
              <a:buChar char="•"/>
            </a:pPr>
            <a:endParaRPr lang="en-IN" sz="1400" dirty="0">
              <a:latin typeface="Inter"/>
            </a:endParaRPr>
          </a:p>
        </p:txBody>
      </p:sp>
      <p:sp>
        <p:nvSpPr>
          <p:cNvPr id="11" name="Rectangle 10">
            <a:extLst>
              <a:ext uri="{FF2B5EF4-FFF2-40B4-BE49-F238E27FC236}">
                <a16:creationId xmlns:a16="http://schemas.microsoft.com/office/drawing/2014/main" id="{73CD6E37-EAFB-3A47-B6F7-2B9585295566}"/>
              </a:ext>
            </a:extLst>
          </p:cNvPr>
          <p:cNvSpPr/>
          <p:nvPr/>
        </p:nvSpPr>
        <p:spPr>
          <a:xfrm>
            <a:off x="275968" y="1319600"/>
            <a:ext cx="6096000" cy="1661993"/>
          </a:xfrm>
          <a:prstGeom prst="rect">
            <a:avLst/>
          </a:prstGeom>
        </p:spPr>
        <p:txBody>
          <a:bodyPr>
            <a:spAutoFit/>
          </a:bodyPr>
          <a:lstStyle/>
          <a:p>
            <a:r>
              <a:rPr lang="en-IN" b="1" dirty="0"/>
              <a:t>Ethical Hacking</a:t>
            </a:r>
            <a:endParaRPr lang="en-IN" sz="1400" dirty="0">
              <a:latin typeface="Inter"/>
            </a:endParaRPr>
          </a:p>
          <a:p>
            <a:pPr marL="285750" indent="-285750">
              <a:buFont typeface="Arial" panose="020B0604020202020204" pitchFamily="34" charset="0"/>
              <a:buChar char="•"/>
            </a:pPr>
            <a:r>
              <a:rPr lang="en-IN" sz="1400" dirty="0"/>
              <a:t>Introduction to Ethical Hacking &amp; Legal Boundaries</a:t>
            </a:r>
          </a:p>
          <a:p>
            <a:pPr marL="285750" indent="-285750">
              <a:buFont typeface="Arial" panose="020B0604020202020204" pitchFamily="34" charset="0"/>
              <a:buChar char="•"/>
            </a:pPr>
            <a:r>
              <a:rPr lang="en-IN" sz="1400" dirty="0"/>
              <a:t>Information Gathering &amp; Reconnaissance</a:t>
            </a:r>
            <a:endParaRPr lang="en-IN" sz="1400" dirty="0">
              <a:latin typeface="Inter"/>
            </a:endParaRPr>
          </a:p>
          <a:p>
            <a:pPr marL="285750" indent="-285750">
              <a:buFont typeface="Arial" panose="020B0604020202020204" pitchFamily="34" charset="0"/>
              <a:buChar char="•"/>
            </a:pPr>
            <a:r>
              <a:rPr lang="en-IN" sz="1400" dirty="0"/>
              <a:t>Scanning &amp; Vulnerability Discovery</a:t>
            </a:r>
            <a:endParaRPr lang="en-IN" sz="1400" dirty="0">
              <a:latin typeface="Inter"/>
            </a:endParaRPr>
          </a:p>
          <a:p>
            <a:pPr marL="285750" indent="-285750">
              <a:buFont typeface="Arial" panose="020B0604020202020204" pitchFamily="34" charset="0"/>
              <a:buChar char="•"/>
            </a:pPr>
            <a:r>
              <a:rPr lang="en-IN" sz="1400" dirty="0"/>
              <a:t>Exploitation &amp; Gaining Access</a:t>
            </a:r>
            <a:endParaRPr lang="en-IN" sz="1400" dirty="0">
              <a:latin typeface="Inter"/>
            </a:endParaRPr>
          </a:p>
          <a:p>
            <a:pPr marL="285750" indent="-285750">
              <a:buFont typeface="Arial" panose="020B0604020202020204" pitchFamily="34" charset="0"/>
              <a:buChar char="•"/>
            </a:pPr>
            <a:r>
              <a:rPr lang="en-IN" sz="1400" dirty="0"/>
              <a:t>Web Application Hacking Basics</a:t>
            </a:r>
            <a:endParaRPr lang="en-IN" sz="1400" dirty="0">
              <a:latin typeface="Inter"/>
            </a:endParaRPr>
          </a:p>
          <a:p>
            <a:pPr marL="285750" indent="-285750">
              <a:buFont typeface="Arial" panose="020B0604020202020204" pitchFamily="34" charset="0"/>
              <a:buChar char="•"/>
            </a:pPr>
            <a:r>
              <a:rPr lang="en-IN" sz="1400" dirty="0"/>
              <a:t>Post Exploitation, Reporting &amp; </a:t>
            </a:r>
            <a:r>
              <a:rPr lang="en-IN" sz="1400" dirty="0" err="1"/>
              <a:t>Defense</a:t>
            </a:r>
            <a:endParaRPr lang="en-IN" sz="1400" dirty="0">
              <a:latin typeface="Inter"/>
            </a:endParaRPr>
          </a:p>
        </p:txBody>
      </p:sp>
      <p:sp>
        <p:nvSpPr>
          <p:cNvPr id="12" name="Rectangle 11">
            <a:extLst>
              <a:ext uri="{FF2B5EF4-FFF2-40B4-BE49-F238E27FC236}">
                <a16:creationId xmlns:a16="http://schemas.microsoft.com/office/drawing/2014/main" id="{A01B5A5C-1DAC-A848-A328-A478432E7403}"/>
              </a:ext>
            </a:extLst>
          </p:cNvPr>
          <p:cNvSpPr/>
          <p:nvPr/>
        </p:nvSpPr>
        <p:spPr>
          <a:xfrm>
            <a:off x="6886832" y="4449536"/>
            <a:ext cx="3015049" cy="38477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Module-7</a:t>
            </a:r>
          </a:p>
        </p:txBody>
      </p:sp>
      <p:sp>
        <p:nvSpPr>
          <p:cNvPr id="14" name="Rectangle 13">
            <a:extLst>
              <a:ext uri="{FF2B5EF4-FFF2-40B4-BE49-F238E27FC236}">
                <a16:creationId xmlns:a16="http://schemas.microsoft.com/office/drawing/2014/main" id="{B329E835-1346-8241-B23C-B75CC872285B}"/>
              </a:ext>
            </a:extLst>
          </p:cNvPr>
          <p:cNvSpPr/>
          <p:nvPr/>
        </p:nvSpPr>
        <p:spPr>
          <a:xfrm>
            <a:off x="164151" y="3581089"/>
            <a:ext cx="6096000" cy="2171364"/>
          </a:xfrm>
          <a:prstGeom prst="rect">
            <a:avLst/>
          </a:prstGeom>
        </p:spPr>
        <p:txBody>
          <a:bodyPr>
            <a:spAutoFit/>
          </a:bodyPr>
          <a:lstStyle/>
          <a:p>
            <a:r>
              <a:rPr lang="en-IN" b="1" dirty="0"/>
              <a:t>Cyber Security Emerging Trends</a:t>
            </a:r>
          </a:p>
          <a:p>
            <a:pPr marL="342900" lvl="0" indent="-342900" fontAlgn="base">
              <a:lnSpc>
                <a:spcPct val="107000"/>
              </a:lnSpc>
              <a:spcAft>
                <a:spcPts val="820"/>
              </a:spcAft>
              <a:buClr>
                <a:srgbClr val="000000"/>
              </a:buClr>
              <a:buSzPts val="1000"/>
              <a:buFont typeface="Arial" panose="020B0604020202020204" pitchFamily="34" charset="0"/>
              <a:buChar char="•"/>
            </a:pPr>
            <a:r>
              <a:rPr lang="en-IN" sz="1400" b="1" kern="100" dirty="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Overview of Cybersecurity Tools</a:t>
            </a:r>
            <a:r>
              <a:rPr lang="en-IN" sz="1400" kern="100" dirty="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Firewalls, antivirus software, intrusion detection/prevention systems, and SIEM (Security Information and Event Management). </a:t>
            </a:r>
          </a:p>
          <a:p>
            <a:pPr marL="342900" lvl="0" indent="-342900" fontAlgn="base">
              <a:lnSpc>
                <a:spcPct val="107000"/>
              </a:lnSpc>
              <a:spcAft>
                <a:spcPts val="820"/>
              </a:spcAft>
              <a:buClr>
                <a:srgbClr val="000000"/>
              </a:buClr>
              <a:buSzPts val="1000"/>
              <a:buFont typeface="Arial" panose="020B0604020202020204" pitchFamily="34" charset="0"/>
              <a:buChar char="•"/>
            </a:pPr>
            <a:r>
              <a:rPr lang="en-IN" sz="1400" b="1" kern="100" dirty="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Emerging Technologies</a:t>
            </a:r>
            <a:r>
              <a:rPr lang="en-IN" sz="1400" kern="100" dirty="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The role of AI, machine learning, blockchain, and quantum computing in cybersecurity. </a:t>
            </a:r>
          </a:p>
          <a:p>
            <a:pPr marL="342900" lvl="0" indent="-342900" fontAlgn="base">
              <a:lnSpc>
                <a:spcPct val="107000"/>
              </a:lnSpc>
              <a:spcAft>
                <a:spcPts val="820"/>
              </a:spcAft>
              <a:buClr>
                <a:srgbClr val="000000"/>
              </a:buClr>
              <a:buSzPts val="1000"/>
              <a:buFont typeface="Arial" panose="020B0604020202020204" pitchFamily="34" charset="0"/>
              <a:buChar char="•"/>
            </a:pPr>
            <a:r>
              <a:rPr lang="en-IN" sz="1400" b="1" kern="100" dirty="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Cybersecurity Metrics and Analytics</a:t>
            </a:r>
            <a:r>
              <a:rPr lang="en-IN" sz="1400" kern="100" dirty="0">
                <a:solidFill>
                  <a:srgbClr val="00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 Measuring and monitoring cybersecurity effectiveness. </a:t>
            </a:r>
          </a:p>
        </p:txBody>
      </p:sp>
      <p:sp>
        <p:nvSpPr>
          <p:cNvPr id="16" name="Rectangle 15">
            <a:extLst>
              <a:ext uri="{FF2B5EF4-FFF2-40B4-BE49-F238E27FC236}">
                <a16:creationId xmlns:a16="http://schemas.microsoft.com/office/drawing/2014/main" id="{63766F33-59B7-3D4E-906F-090119F7900B}"/>
              </a:ext>
            </a:extLst>
          </p:cNvPr>
          <p:cNvSpPr/>
          <p:nvPr/>
        </p:nvSpPr>
        <p:spPr>
          <a:xfrm>
            <a:off x="6767383" y="4879407"/>
            <a:ext cx="5292812" cy="1877437"/>
          </a:xfrm>
          <a:prstGeom prst="rect">
            <a:avLst/>
          </a:prstGeom>
        </p:spPr>
        <p:txBody>
          <a:bodyPr wrap="square">
            <a:spAutoFit/>
          </a:bodyPr>
          <a:lstStyle/>
          <a:p>
            <a:r>
              <a:rPr lang="en-IN" b="1" dirty="0"/>
              <a:t>Ransomware and Malware Analysis</a:t>
            </a:r>
          </a:p>
          <a:p>
            <a:pPr marL="285750" indent="-285750">
              <a:buFont typeface="Arial" panose="020B0604020202020204" pitchFamily="34" charset="0"/>
              <a:buChar char="•"/>
            </a:pPr>
            <a:r>
              <a:rPr lang="en-IN" sz="1400" dirty="0"/>
              <a:t>Introduction to Malware Analysis.</a:t>
            </a:r>
          </a:p>
          <a:p>
            <a:pPr marL="285750" indent="-285750">
              <a:buFont typeface="Arial" panose="020B0604020202020204" pitchFamily="34" charset="0"/>
              <a:buChar char="•"/>
            </a:pPr>
            <a:r>
              <a:rPr lang="en-IN" sz="1400" dirty="0">
                <a:latin typeface="Inter"/>
              </a:rPr>
              <a:t>What is Ransomware and the trends of attacks of Ransomware</a:t>
            </a:r>
          </a:p>
          <a:p>
            <a:pPr marL="285750" indent="-285750">
              <a:buFont typeface="Arial" panose="020B0604020202020204" pitchFamily="34" charset="0"/>
              <a:buChar char="•"/>
            </a:pPr>
            <a:r>
              <a:rPr lang="en-IN" sz="1400" dirty="0">
                <a:solidFill>
                  <a:srgbClr val="333333"/>
                </a:solidFill>
                <a:latin typeface="GothamBook"/>
              </a:rPr>
              <a:t>Explore various types of malware and ransomware, how they spread, and ways to protect against them </a:t>
            </a:r>
            <a:endParaRPr lang="en-IN" sz="1400" dirty="0"/>
          </a:p>
          <a:p>
            <a:pPr marL="285750" indent="-285750">
              <a:buFont typeface="Arial" panose="020B0604020202020204" pitchFamily="34" charset="0"/>
              <a:buChar char="•"/>
            </a:pPr>
            <a:r>
              <a:rPr lang="en-IN" sz="1400" dirty="0">
                <a:solidFill>
                  <a:srgbClr val="333333"/>
                </a:solidFill>
                <a:latin typeface="GothamBook"/>
              </a:rPr>
              <a:t>Gain hands-on experience in conducting malware analysis and incident response to detect and manage cyber threats effectively </a:t>
            </a:r>
            <a:endParaRPr lang="en-IN" sz="1400" dirty="0"/>
          </a:p>
          <a:p>
            <a:pPr marL="285750" indent="-285750">
              <a:buFont typeface="Arial" panose="020B0604020202020204" pitchFamily="34" charset="0"/>
              <a:buChar char="•"/>
            </a:pPr>
            <a:endParaRPr lang="en-IN" sz="1400" dirty="0">
              <a:latin typeface="Inter"/>
            </a:endParaRPr>
          </a:p>
        </p:txBody>
      </p:sp>
    </p:spTree>
    <p:extLst>
      <p:ext uri="{BB962C8B-B14F-4D97-AF65-F5344CB8AC3E}">
        <p14:creationId xmlns:p14="http://schemas.microsoft.com/office/powerpoint/2010/main" val="3387963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FF73744-73B2-F548-B272-2DA678F456A5}"/>
              </a:ext>
            </a:extLst>
          </p:cNvPr>
          <p:cNvSpPr/>
          <p:nvPr/>
        </p:nvSpPr>
        <p:spPr>
          <a:xfrm>
            <a:off x="164151" y="278713"/>
            <a:ext cx="4119141" cy="646331"/>
          </a:xfrm>
          <a:prstGeom prst="rect">
            <a:avLst/>
          </a:prstGeom>
        </p:spPr>
        <p:txBody>
          <a:bodyPr wrap="none">
            <a:spAutoFit/>
          </a:bodyPr>
          <a:lstStyle/>
          <a:p>
            <a:r>
              <a:rPr lang="en-IN" sz="3600" dirty="0">
                <a:solidFill>
                  <a:srgbClr val="00387C"/>
                </a:solidFill>
                <a:latin typeface="RecklessTRIAL"/>
              </a:rPr>
              <a:t>Programme Modules</a:t>
            </a:r>
            <a:endParaRPr lang="en-IN" sz="3600" dirty="0">
              <a:effectLst/>
            </a:endParaRPr>
          </a:p>
        </p:txBody>
      </p:sp>
      <p:sp>
        <p:nvSpPr>
          <p:cNvPr id="5" name="Rectangle 4">
            <a:extLst>
              <a:ext uri="{FF2B5EF4-FFF2-40B4-BE49-F238E27FC236}">
                <a16:creationId xmlns:a16="http://schemas.microsoft.com/office/drawing/2014/main" id="{66520129-CD8B-8D4C-AF91-DD7442AE14A6}"/>
              </a:ext>
            </a:extLst>
          </p:cNvPr>
          <p:cNvSpPr/>
          <p:nvPr/>
        </p:nvSpPr>
        <p:spPr>
          <a:xfrm>
            <a:off x="308919" y="925044"/>
            <a:ext cx="3015049" cy="38477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Module-8</a:t>
            </a:r>
          </a:p>
        </p:txBody>
      </p:sp>
      <p:sp>
        <p:nvSpPr>
          <p:cNvPr id="7" name="Rectangle 6">
            <a:extLst>
              <a:ext uri="{FF2B5EF4-FFF2-40B4-BE49-F238E27FC236}">
                <a16:creationId xmlns:a16="http://schemas.microsoft.com/office/drawing/2014/main" id="{8B1F8E46-26E8-A340-BEBD-406D5690CB63}"/>
              </a:ext>
            </a:extLst>
          </p:cNvPr>
          <p:cNvSpPr/>
          <p:nvPr/>
        </p:nvSpPr>
        <p:spPr>
          <a:xfrm>
            <a:off x="275967" y="3088955"/>
            <a:ext cx="3015049" cy="38477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dirty="0"/>
              <a:t>Module-9</a:t>
            </a:r>
          </a:p>
        </p:txBody>
      </p:sp>
      <p:sp>
        <p:nvSpPr>
          <p:cNvPr id="9" name="Rectangle 8">
            <a:extLst>
              <a:ext uri="{FF2B5EF4-FFF2-40B4-BE49-F238E27FC236}">
                <a16:creationId xmlns:a16="http://schemas.microsoft.com/office/drawing/2014/main" id="{48FED06F-A15B-904A-A782-4852A39C5771}"/>
              </a:ext>
            </a:extLst>
          </p:cNvPr>
          <p:cNvSpPr/>
          <p:nvPr/>
        </p:nvSpPr>
        <p:spPr>
          <a:xfrm>
            <a:off x="6886833" y="1003203"/>
            <a:ext cx="3015049" cy="38477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Module-10</a:t>
            </a:r>
          </a:p>
        </p:txBody>
      </p:sp>
      <p:sp>
        <p:nvSpPr>
          <p:cNvPr id="12" name="Rectangle 11">
            <a:extLst>
              <a:ext uri="{FF2B5EF4-FFF2-40B4-BE49-F238E27FC236}">
                <a16:creationId xmlns:a16="http://schemas.microsoft.com/office/drawing/2014/main" id="{A01B5A5C-1DAC-A848-A328-A478432E7403}"/>
              </a:ext>
            </a:extLst>
          </p:cNvPr>
          <p:cNvSpPr/>
          <p:nvPr/>
        </p:nvSpPr>
        <p:spPr>
          <a:xfrm>
            <a:off x="6886833" y="3795975"/>
            <a:ext cx="3015049" cy="38477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Module-11</a:t>
            </a:r>
          </a:p>
        </p:txBody>
      </p:sp>
      <p:sp>
        <p:nvSpPr>
          <p:cNvPr id="14" name="Rectangle 13">
            <a:extLst>
              <a:ext uri="{FF2B5EF4-FFF2-40B4-BE49-F238E27FC236}">
                <a16:creationId xmlns:a16="http://schemas.microsoft.com/office/drawing/2014/main" id="{45470767-771B-9949-A1D5-9273D485E0E3}"/>
              </a:ext>
            </a:extLst>
          </p:cNvPr>
          <p:cNvSpPr/>
          <p:nvPr/>
        </p:nvSpPr>
        <p:spPr>
          <a:xfrm>
            <a:off x="275967" y="3581089"/>
            <a:ext cx="5049795" cy="2092881"/>
          </a:xfrm>
          <a:prstGeom prst="rect">
            <a:avLst/>
          </a:prstGeom>
        </p:spPr>
        <p:txBody>
          <a:bodyPr wrap="square">
            <a:spAutoFit/>
          </a:bodyPr>
          <a:lstStyle/>
          <a:p>
            <a:r>
              <a:rPr lang="en-IN" b="1" dirty="0"/>
              <a:t>Incident Response and Crisis Management </a:t>
            </a:r>
            <a:endParaRPr lang="en-IN" sz="1400" dirty="0">
              <a:latin typeface="Inter"/>
            </a:endParaRPr>
          </a:p>
          <a:p>
            <a:pPr marL="285750" indent="-285750">
              <a:buFont typeface="Arial" panose="020B0604020202020204" pitchFamily="34" charset="0"/>
              <a:buChar char="•"/>
            </a:pPr>
            <a:r>
              <a:rPr lang="en-IN" sz="1400" dirty="0"/>
              <a:t>Incident Response (IR): Overview Incident Response (IR): Process</a:t>
            </a:r>
          </a:p>
          <a:p>
            <a:pPr marL="285750" indent="-285750">
              <a:buFont typeface="Arial" panose="020B0604020202020204" pitchFamily="34" charset="0"/>
              <a:buChar char="•"/>
            </a:pPr>
            <a:r>
              <a:rPr lang="en-IN" sz="1400" dirty="0"/>
              <a:t>Incident Response life cycle</a:t>
            </a:r>
          </a:p>
          <a:p>
            <a:pPr marL="285750" indent="-285750">
              <a:buFont typeface="Arial" panose="020B0604020202020204" pitchFamily="34" charset="0"/>
              <a:buChar char="•"/>
            </a:pPr>
            <a:r>
              <a:rPr lang="en-IN" sz="1400" dirty="0"/>
              <a:t>The do’s and don’ts of Incident Response Incident handling scenario – Ransomware Incident handling scenario – Malware</a:t>
            </a:r>
          </a:p>
          <a:p>
            <a:pPr marL="285750" indent="-285750">
              <a:buFont typeface="Arial" panose="020B0604020202020204" pitchFamily="34" charset="0"/>
              <a:buChar char="•"/>
            </a:pPr>
            <a:r>
              <a:rPr lang="en-IN" sz="1400" dirty="0"/>
              <a:t>Incident handling scenario – Phishing Crisis management </a:t>
            </a:r>
          </a:p>
          <a:p>
            <a:pPr marL="285750" indent="-285750">
              <a:buFont typeface="Arial" panose="020B0604020202020204" pitchFamily="34" charset="0"/>
              <a:buChar char="•"/>
            </a:pPr>
            <a:r>
              <a:rPr lang="en-IN" sz="1400" dirty="0"/>
              <a:t>Crisis communication and public relations</a:t>
            </a:r>
          </a:p>
          <a:p>
            <a:pPr marL="285750" indent="-285750">
              <a:buFont typeface="Arial" panose="020B0604020202020204" pitchFamily="34" charset="0"/>
              <a:buChar char="•"/>
            </a:pPr>
            <a:r>
              <a:rPr lang="en-IN" sz="1400" dirty="0"/>
              <a:t>Incident Response with Splunk, Elastic SIEM</a:t>
            </a:r>
          </a:p>
        </p:txBody>
      </p:sp>
      <p:sp>
        <p:nvSpPr>
          <p:cNvPr id="15" name="Rectangle 14">
            <a:extLst>
              <a:ext uri="{FF2B5EF4-FFF2-40B4-BE49-F238E27FC236}">
                <a16:creationId xmlns:a16="http://schemas.microsoft.com/office/drawing/2014/main" id="{960AC2C9-B7EF-D646-B479-77EEE000E2CF}"/>
              </a:ext>
            </a:extLst>
          </p:cNvPr>
          <p:cNvSpPr/>
          <p:nvPr/>
        </p:nvSpPr>
        <p:spPr>
          <a:xfrm>
            <a:off x="275967" y="1380846"/>
            <a:ext cx="5292812" cy="2092881"/>
          </a:xfrm>
          <a:prstGeom prst="rect">
            <a:avLst/>
          </a:prstGeom>
        </p:spPr>
        <p:txBody>
          <a:bodyPr wrap="square">
            <a:spAutoFit/>
          </a:bodyPr>
          <a:lstStyle/>
          <a:p>
            <a:r>
              <a:rPr lang="en-IN" b="1" dirty="0"/>
              <a:t>Proactive Threat Detection, AI in Cybersecurity</a:t>
            </a:r>
            <a:endParaRPr lang="en-IN" sz="1400" dirty="0">
              <a:latin typeface="Inter"/>
            </a:endParaRPr>
          </a:p>
          <a:p>
            <a:pPr marL="285750" indent="-285750">
              <a:buFont typeface="Arial" panose="020B0604020202020204" pitchFamily="34" charset="0"/>
              <a:buChar char="•"/>
            </a:pPr>
            <a:r>
              <a:rPr lang="en-IN" sz="1400" dirty="0">
                <a:latin typeface="Inter"/>
              </a:rPr>
              <a:t>Introduction to Threat Detection</a:t>
            </a:r>
          </a:p>
          <a:p>
            <a:pPr marL="285750" indent="-285750">
              <a:buFont typeface="Arial" panose="020B0604020202020204" pitchFamily="34" charset="0"/>
              <a:buChar char="•"/>
            </a:pPr>
            <a:r>
              <a:rPr lang="en-IN" sz="1400" dirty="0"/>
              <a:t>Setting Up the Threat Hunting &amp; Analytics Platform</a:t>
            </a:r>
          </a:p>
          <a:p>
            <a:pPr marL="285750" indent="-285750">
              <a:buFont typeface="Arial" panose="020B0604020202020204" pitchFamily="34" charset="0"/>
              <a:buChar char="•"/>
            </a:pPr>
            <a:r>
              <a:rPr lang="en-IN" sz="1400" dirty="0"/>
              <a:t>Data-Driven Threat Hunting with Python &amp; </a:t>
            </a:r>
            <a:r>
              <a:rPr lang="en-IN" sz="1400" dirty="0" err="1"/>
              <a:t>Jupyter</a:t>
            </a:r>
            <a:endParaRPr lang="en-IN" sz="1400" dirty="0"/>
          </a:p>
          <a:p>
            <a:pPr marL="285750" indent="-285750">
              <a:buFont typeface="Arial" panose="020B0604020202020204" pitchFamily="34" charset="0"/>
              <a:buChar char="•"/>
            </a:pPr>
            <a:r>
              <a:rPr lang="en-IN" sz="1400" dirty="0"/>
              <a:t>Advanced Threat Hunting with Machine Learning</a:t>
            </a:r>
          </a:p>
          <a:p>
            <a:pPr marL="285750" indent="-285750">
              <a:buFont typeface="Arial" panose="020B0604020202020204" pitchFamily="34" charset="0"/>
              <a:buChar char="•"/>
            </a:pPr>
            <a:r>
              <a:rPr lang="en-IN" sz="1400" dirty="0"/>
              <a:t>SIEM Integration with </a:t>
            </a:r>
            <a:r>
              <a:rPr lang="en-IN" sz="1400" dirty="0" err="1"/>
              <a:t>Jupyter</a:t>
            </a:r>
            <a:r>
              <a:rPr lang="en-IN" sz="1400" dirty="0"/>
              <a:t> — Elastic, Splunk &amp; Azure Sentinel Notebooks</a:t>
            </a:r>
          </a:p>
          <a:p>
            <a:pPr marL="285750" indent="-285750">
              <a:buFont typeface="Arial" panose="020B0604020202020204" pitchFamily="34" charset="0"/>
              <a:buChar char="•"/>
            </a:pPr>
            <a:endParaRPr lang="en-IN" sz="1400" dirty="0"/>
          </a:p>
          <a:p>
            <a:pPr marL="285750" indent="-285750">
              <a:buFont typeface="Arial" panose="020B0604020202020204" pitchFamily="34" charset="0"/>
              <a:buChar char="•"/>
            </a:pPr>
            <a:endParaRPr lang="en-IN" sz="1400" dirty="0">
              <a:latin typeface="Inter"/>
            </a:endParaRPr>
          </a:p>
        </p:txBody>
      </p:sp>
      <p:sp>
        <p:nvSpPr>
          <p:cNvPr id="16" name="Rectangle 15">
            <a:extLst>
              <a:ext uri="{FF2B5EF4-FFF2-40B4-BE49-F238E27FC236}">
                <a16:creationId xmlns:a16="http://schemas.microsoft.com/office/drawing/2014/main" id="{63FA9958-646D-B24C-B6F9-1198D3B5F1C1}"/>
              </a:ext>
            </a:extLst>
          </p:cNvPr>
          <p:cNvSpPr/>
          <p:nvPr/>
        </p:nvSpPr>
        <p:spPr>
          <a:xfrm>
            <a:off x="6886832" y="1488208"/>
            <a:ext cx="5049795" cy="2280496"/>
          </a:xfrm>
          <a:prstGeom prst="rect">
            <a:avLst/>
          </a:prstGeom>
        </p:spPr>
        <p:txBody>
          <a:bodyPr wrap="square">
            <a:spAutoFit/>
          </a:bodyPr>
          <a:lstStyle/>
          <a:p>
            <a:r>
              <a:rPr lang="en-IN" b="1" dirty="0"/>
              <a:t>Human Factors in Cyber Security </a:t>
            </a:r>
            <a:endParaRPr lang="en-IN" sz="1400" dirty="0">
              <a:latin typeface="Inter"/>
            </a:endParaRPr>
          </a:p>
          <a:p>
            <a:pPr marL="285750" lvl="0" indent="-285750" fontAlgn="base">
              <a:lnSpc>
                <a:spcPct val="107000"/>
              </a:lnSpc>
              <a:spcAft>
                <a:spcPts val="820"/>
              </a:spcAft>
              <a:buClr>
                <a:srgbClr val="000000"/>
              </a:buClr>
              <a:buSzPts val="1000"/>
              <a:buFont typeface="Arial" panose="020B0604020202020204" pitchFamily="34" charset="0"/>
              <a:buChar char="•"/>
            </a:pPr>
            <a:r>
              <a:rPr lang="en-IN" sz="1400" dirty="0">
                <a:latin typeface="Inter"/>
              </a:rPr>
              <a:t>Understanding Social Engineering: Identifying and mitigating human-centric threats. </a:t>
            </a:r>
          </a:p>
          <a:p>
            <a:pPr marL="285750" lvl="0" indent="-285750" fontAlgn="base">
              <a:lnSpc>
                <a:spcPct val="107000"/>
              </a:lnSpc>
              <a:spcAft>
                <a:spcPts val="820"/>
              </a:spcAft>
              <a:buClr>
                <a:srgbClr val="000000"/>
              </a:buClr>
              <a:buSzPts val="1000"/>
              <a:buFont typeface="Arial" panose="020B0604020202020204" pitchFamily="34" charset="0"/>
              <a:buChar char="•"/>
            </a:pPr>
            <a:r>
              <a:rPr lang="en-IN" sz="1400" dirty="0">
                <a:latin typeface="Inter"/>
              </a:rPr>
              <a:t>Insider Threats: Managing risks from within the organization. </a:t>
            </a:r>
          </a:p>
          <a:p>
            <a:pPr marL="285750" lvl="0" indent="-285750" fontAlgn="base">
              <a:lnSpc>
                <a:spcPct val="107000"/>
              </a:lnSpc>
              <a:spcAft>
                <a:spcPts val="820"/>
              </a:spcAft>
              <a:buClr>
                <a:srgbClr val="000000"/>
              </a:buClr>
              <a:buSzPts val="1000"/>
              <a:buFont typeface="Arial" panose="020B0604020202020204" pitchFamily="34" charset="0"/>
              <a:buChar char="•"/>
            </a:pPr>
            <a:r>
              <a:rPr lang="en-IN" sz="1400" dirty="0">
                <a:latin typeface="Inter"/>
              </a:rPr>
              <a:t>Developing Cybersecurity Awareness Programs: Strategies for effective training and awareness. </a:t>
            </a:r>
          </a:p>
          <a:p>
            <a:pPr marL="285750" lvl="0" indent="-285750" fontAlgn="base">
              <a:lnSpc>
                <a:spcPct val="107000"/>
              </a:lnSpc>
              <a:spcAft>
                <a:spcPts val="820"/>
              </a:spcAft>
              <a:buClr>
                <a:srgbClr val="000000"/>
              </a:buClr>
              <a:buSzPts val="1000"/>
              <a:buFont typeface="Arial" panose="020B0604020202020204" pitchFamily="34" charset="0"/>
              <a:buChar char="•"/>
            </a:pPr>
            <a:r>
              <a:rPr lang="en-IN" sz="1400" dirty="0">
                <a:latin typeface="Inter"/>
              </a:rPr>
              <a:t>Leadership in Cybersecurity: Building and managing high-performing cybersecurity teams. </a:t>
            </a:r>
          </a:p>
        </p:txBody>
      </p:sp>
      <p:sp>
        <p:nvSpPr>
          <p:cNvPr id="17" name="Rectangle 16">
            <a:extLst>
              <a:ext uri="{FF2B5EF4-FFF2-40B4-BE49-F238E27FC236}">
                <a16:creationId xmlns:a16="http://schemas.microsoft.com/office/drawing/2014/main" id="{9D315549-64D2-2646-AE0A-1DA6E9EC5BB3}"/>
              </a:ext>
            </a:extLst>
          </p:cNvPr>
          <p:cNvSpPr/>
          <p:nvPr/>
        </p:nvSpPr>
        <p:spPr>
          <a:xfrm>
            <a:off x="6886832" y="4260990"/>
            <a:ext cx="5049795" cy="2092881"/>
          </a:xfrm>
          <a:prstGeom prst="rect">
            <a:avLst/>
          </a:prstGeom>
        </p:spPr>
        <p:txBody>
          <a:bodyPr wrap="square">
            <a:spAutoFit/>
          </a:bodyPr>
          <a:lstStyle/>
          <a:p>
            <a:r>
              <a:rPr lang="en-IN" b="1" dirty="0"/>
              <a:t>Industry-Specific Cybersecurity Challenges</a:t>
            </a:r>
          </a:p>
          <a:p>
            <a:pPr marL="285750" lvl="0" indent="-285750" fontAlgn="base">
              <a:buFont typeface="Arial" panose="020B0604020202020204" pitchFamily="34" charset="0"/>
              <a:buChar char="•"/>
            </a:pPr>
            <a:r>
              <a:rPr lang="en-IN" sz="1400" dirty="0">
                <a:latin typeface="Inter"/>
              </a:rPr>
              <a:t>Cybersecurity in Financial Services: Protecting sensitive financial data and systems. </a:t>
            </a:r>
          </a:p>
          <a:p>
            <a:pPr marL="285750" lvl="0" indent="-285750" fontAlgn="base">
              <a:buFont typeface="Arial" panose="020B0604020202020204" pitchFamily="34" charset="0"/>
              <a:buChar char="•"/>
            </a:pPr>
            <a:r>
              <a:rPr lang="en-IN" sz="1400" dirty="0">
                <a:latin typeface="Inter"/>
              </a:rPr>
              <a:t>Healthcare Cybersecurity: Safeguarding patient data and ensuring regulatory compliance. </a:t>
            </a:r>
          </a:p>
          <a:p>
            <a:pPr marL="285750" lvl="0" indent="-285750" fontAlgn="base">
              <a:buFont typeface="Arial" panose="020B0604020202020204" pitchFamily="34" charset="0"/>
              <a:buChar char="•"/>
            </a:pPr>
            <a:r>
              <a:rPr lang="en-IN" sz="1400" dirty="0">
                <a:latin typeface="Inter"/>
              </a:rPr>
              <a:t>Cybersecurity in Critical Infrastructure: Securing essential services and national assets. </a:t>
            </a:r>
          </a:p>
          <a:p>
            <a:pPr marL="285750" lvl="0" indent="-285750" fontAlgn="base">
              <a:buFont typeface="Arial" panose="020B0604020202020204" pitchFamily="34" charset="0"/>
              <a:buChar char="•"/>
            </a:pPr>
            <a:r>
              <a:rPr lang="en-IN" sz="1400" dirty="0">
                <a:latin typeface="Inter"/>
              </a:rPr>
              <a:t>Retail and E-commerce Cybersecurity: Addressing challenges in protecting consumer data. </a:t>
            </a:r>
          </a:p>
        </p:txBody>
      </p:sp>
    </p:spTree>
    <p:extLst>
      <p:ext uri="{BB962C8B-B14F-4D97-AF65-F5344CB8AC3E}">
        <p14:creationId xmlns:p14="http://schemas.microsoft.com/office/powerpoint/2010/main" val="2773068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FF73744-73B2-F548-B272-2DA678F456A5}"/>
              </a:ext>
            </a:extLst>
          </p:cNvPr>
          <p:cNvSpPr/>
          <p:nvPr/>
        </p:nvSpPr>
        <p:spPr>
          <a:xfrm>
            <a:off x="164151" y="278713"/>
            <a:ext cx="4119141" cy="646331"/>
          </a:xfrm>
          <a:prstGeom prst="rect">
            <a:avLst/>
          </a:prstGeom>
        </p:spPr>
        <p:txBody>
          <a:bodyPr wrap="none">
            <a:spAutoFit/>
          </a:bodyPr>
          <a:lstStyle/>
          <a:p>
            <a:r>
              <a:rPr lang="en-IN" sz="3600" dirty="0">
                <a:solidFill>
                  <a:srgbClr val="00387C"/>
                </a:solidFill>
                <a:latin typeface="RecklessTRIAL"/>
              </a:rPr>
              <a:t>Programme Modules</a:t>
            </a:r>
            <a:endParaRPr lang="en-IN" sz="3600" dirty="0">
              <a:effectLst/>
            </a:endParaRPr>
          </a:p>
        </p:txBody>
      </p:sp>
      <p:sp>
        <p:nvSpPr>
          <p:cNvPr id="5" name="Rectangle 4">
            <a:extLst>
              <a:ext uri="{FF2B5EF4-FFF2-40B4-BE49-F238E27FC236}">
                <a16:creationId xmlns:a16="http://schemas.microsoft.com/office/drawing/2014/main" id="{66520129-CD8B-8D4C-AF91-DD7442AE14A6}"/>
              </a:ext>
            </a:extLst>
          </p:cNvPr>
          <p:cNvSpPr/>
          <p:nvPr/>
        </p:nvSpPr>
        <p:spPr>
          <a:xfrm>
            <a:off x="308919" y="925044"/>
            <a:ext cx="3015049" cy="38477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Module-12</a:t>
            </a:r>
          </a:p>
        </p:txBody>
      </p:sp>
      <p:sp>
        <p:nvSpPr>
          <p:cNvPr id="7" name="Rectangle 6">
            <a:extLst>
              <a:ext uri="{FF2B5EF4-FFF2-40B4-BE49-F238E27FC236}">
                <a16:creationId xmlns:a16="http://schemas.microsoft.com/office/drawing/2014/main" id="{8B1F8E46-26E8-A340-BEBD-406D5690CB63}"/>
              </a:ext>
            </a:extLst>
          </p:cNvPr>
          <p:cNvSpPr/>
          <p:nvPr/>
        </p:nvSpPr>
        <p:spPr>
          <a:xfrm>
            <a:off x="275967" y="3088955"/>
            <a:ext cx="3015049" cy="38477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dirty="0"/>
              <a:t>Module-14</a:t>
            </a:r>
          </a:p>
        </p:txBody>
      </p:sp>
      <p:sp>
        <p:nvSpPr>
          <p:cNvPr id="9" name="Rectangle 8">
            <a:extLst>
              <a:ext uri="{FF2B5EF4-FFF2-40B4-BE49-F238E27FC236}">
                <a16:creationId xmlns:a16="http://schemas.microsoft.com/office/drawing/2014/main" id="{48FED06F-A15B-904A-A782-4852A39C5771}"/>
              </a:ext>
            </a:extLst>
          </p:cNvPr>
          <p:cNvSpPr/>
          <p:nvPr/>
        </p:nvSpPr>
        <p:spPr>
          <a:xfrm>
            <a:off x="6886833" y="1003203"/>
            <a:ext cx="3015049" cy="38477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Module-13</a:t>
            </a:r>
          </a:p>
        </p:txBody>
      </p:sp>
      <p:sp>
        <p:nvSpPr>
          <p:cNvPr id="12" name="Rectangle 11">
            <a:extLst>
              <a:ext uri="{FF2B5EF4-FFF2-40B4-BE49-F238E27FC236}">
                <a16:creationId xmlns:a16="http://schemas.microsoft.com/office/drawing/2014/main" id="{A01B5A5C-1DAC-A848-A328-A478432E7403}"/>
              </a:ext>
            </a:extLst>
          </p:cNvPr>
          <p:cNvSpPr/>
          <p:nvPr/>
        </p:nvSpPr>
        <p:spPr>
          <a:xfrm>
            <a:off x="6886833" y="3088955"/>
            <a:ext cx="3015049" cy="38477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Module-15</a:t>
            </a:r>
          </a:p>
        </p:txBody>
      </p:sp>
      <p:sp>
        <p:nvSpPr>
          <p:cNvPr id="14" name="Rectangle 13">
            <a:extLst>
              <a:ext uri="{FF2B5EF4-FFF2-40B4-BE49-F238E27FC236}">
                <a16:creationId xmlns:a16="http://schemas.microsoft.com/office/drawing/2014/main" id="{45470767-771B-9949-A1D5-9273D485E0E3}"/>
              </a:ext>
            </a:extLst>
          </p:cNvPr>
          <p:cNvSpPr/>
          <p:nvPr/>
        </p:nvSpPr>
        <p:spPr>
          <a:xfrm>
            <a:off x="275967" y="3581089"/>
            <a:ext cx="5049795" cy="2308324"/>
          </a:xfrm>
          <a:prstGeom prst="rect">
            <a:avLst/>
          </a:prstGeom>
        </p:spPr>
        <p:txBody>
          <a:bodyPr wrap="square">
            <a:spAutoFit/>
          </a:bodyPr>
          <a:lstStyle/>
          <a:p>
            <a:r>
              <a:rPr lang="en-IN" b="1" dirty="0"/>
              <a:t>Globalisation and Supply Chain Security  </a:t>
            </a:r>
            <a:endParaRPr lang="en-IN" sz="1400" dirty="0">
              <a:latin typeface="Inter"/>
            </a:endParaRPr>
          </a:p>
          <a:p>
            <a:pPr marL="285750" indent="-285750">
              <a:buFont typeface="Arial" panose="020B0604020202020204" pitchFamily="34" charset="0"/>
              <a:buChar char="•"/>
            </a:pPr>
            <a:r>
              <a:rPr lang="en-IN" sz="1400" dirty="0">
                <a:latin typeface="Inter"/>
              </a:rPr>
              <a:t>Understanding supply chain cyber risks</a:t>
            </a:r>
          </a:p>
          <a:p>
            <a:pPr marL="285750" indent="-285750">
              <a:buFont typeface="Arial" panose="020B0604020202020204" pitchFamily="34" charset="0"/>
              <a:buChar char="•"/>
            </a:pPr>
            <a:r>
              <a:rPr lang="en-IN" sz="1400" dirty="0">
                <a:latin typeface="Inter"/>
              </a:rPr>
              <a:t>Causes of cybersecurity risks in supply chain </a:t>
            </a:r>
          </a:p>
          <a:p>
            <a:pPr marL="285750" indent="-285750">
              <a:buFont typeface="Arial" panose="020B0604020202020204" pitchFamily="34" charset="0"/>
              <a:buChar char="•"/>
            </a:pPr>
            <a:r>
              <a:rPr lang="en-IN" sz="1400" dirty="0">
                <a:latin typeface="Inter"/>
              </a:rPr>
              <a:t>Supply chain attacks</a:t>
            </a:r>
          </a:p>
          <a:p>
            <a:pPr marL="285750" indent="-285750">
              <a:buFont typeface="Arial" panose="020B0604020202020204" pitchFamily="34" charset="0"/>
              <a:buChar char="•"/>
            </a:pPr>
            <a:r>
              <a:rPr lang="en-IN" sz="1400" dirty="0">
                <a:latin typeface="Inter"/>
              </a:rPr>
              <a:t>Inadvertent threats in supply chain</a:t>
            </a:r>
          </a:p>
          <a:p>
            <a:pPr marL="285750" indent="-285750">
              <a:buFont typeface="Arial" panose="020B0604020202020204" pitchFamily="34" charset="0"/>
              <a:buChar char="•"/>
            </a:pPr>
            <a:r>
              <a:rPr lang="en-IN" sz="1400" dirty="0">
                <a:latin typeface="Inter"/>
              </a:rPr>
              <a:t>Malicious insider activity</a:t>
            </a:r>
          </a:p>
          <a:p>
            <a:pPr marL="285750" indent="-285750">
              <a:buFont typeface="Arial" panose="020B0604020202020204" pitchFamily="34" charset="0"/>
              <a:buChar char="•"/>
            </a:pPr>
            <a:r>
              <a:rPr lang="en-IN" sz="1400" dirty="0">
                <a:latin typeface="Inter"/>
              </a:rPr>
              <a:t>Role of leaders in supply chain cybersecurity </a:t>
            </a:r>
          </a:p>
          <a:p>
            <a:pPr marL="285750" indent="-285750">
              <a:buFont typeface="Arial" panose="020B0604020202020204" pitchFamily="34" charset="0"/>
              <a:buChar char="•"/>
            </a:pPr>
            <a:r>
              <a:rPr lang="en-IN" sz="1400" dirty="0">
                <a:latin typeface="Inter"/>
              </a:rPr>
              <a:t>Cybersecurity supply chain risk management </a:t>
            </a:r>
          </a:p>
          <a:p>
            <a:pPr marL="285750" indent="-285750">
              <a:buFont typeface="Arial" panose="020B0604020202020204" pitchFamily="34" charset="0"/>
              <a:buChar char="•"/>
            </a:pPr>
            <a:r>
              <a:rPr lang="en-IN" sz="1400" dirty="0">
                <a:latin typeface="Inter"/>
              </a:rPr>
              <a:t>Examples of supply chain cybersecurity responses </a:t>
            </a:r>
            <a:endParaRPr lang="en-IN" sz="1400" dirty="0"/>
          </a:p>
          <a:p>
            <a:pPr marL="285750" indent="-285750">
              <a:buFont typeface="Arial" panose="020B0604020202020204" pitchFamily="34" charset="0"/>
              <a:buChar char="•"/>
            </a:pPr>
            <a:endParaRPr lang="en-IN" sz="1400" dirty="0"/>
          </a:p>
        </p:txBody>
      </p:sp>
      <p:sp>
        <p:nvSpPr>
          <p:cNvPr id="15" name="Rectangle 14">
            <a:extLst>
              <a:ext uri="{FF2B5EF4-FFF2-40B4-BE49-F238E27FC236}">
                <a16:creationId xmlns:a16="http://schemas.microsoft.com/office/drawing/2014/main" id="{960AC2C9-B7EF-D646-B479-77EEE000E2CF}"/>
              </a:ext>
            </a:extLst>
          </p:cNvPr>
          <p:cNvSpPr/>
          <p:nvPr/>
        </p:nvSpPr>
        <p:spPr>
          <a:xfrm>
            <a:off x="259108" y="1318880"/>
            <a:ext cx="5292812" cy="1877437"/>
          </a:xfrm>
          <a:prstGeom prst="rect">
            <a:avLst/>
          </a:prstGeom>
        </p:spPr>
        <p:txBody>
          <a:bodyPr wrap="square">
            <a:spAutoFit/>
          </a:bodyPr>
          <a:lstStyle/>
          <a:p>
            <a:r>
              <a:rPr lang="en-IN" b="1" dirty="0"/>
              <a:t>Generative AI and Cybersecurity </a:t>
            </a:r>
            <a:endParaRPr lang="en-IN" sz="1400" dirty="0">
              <a:latin typeface="Inter"/>
            </a:endParaRPr>
          </a:p>
          <a:p>
            <a:pPr marL="285750" indent="-285750">
              <a:buFont typeface="Arial" panose="020B0604020202020204" pitchFamily="34" charset="0"/>
              <a:buChar char="•"/>
            </a:pPr>
            <a:r>
              <a:rPr lang="en-IN" sz="1400" dirty="0">
                <a:latin typeface="Inter"/>
              </a:rPr>
              <a:t>Introduction to Generative AI</a:t>
            </a:r>
          </a:p>
          <a:p>
            <a:pPr marL="285750" indent="-285750">
              <a:buFont typeface="Arial" panose="020B0604020202020204" pitchFamily="34" charset="0"/>
              <a:buChar char="•"/>
            </a:pPr>
            <a:r>
              <a:rPr lang="en-IN" sz="1400" dirty="0">
                <a:latin typeface="Inter"/>
              </a:rPr>
              <a:t>Increased risks and threats from Generative AI, innovation in cyber attacks </a:t>
            </a:r>
          </a:p>
          <a:p>
            <a:pPr marL="285750" indent="-285750">
              <a:buFont typeface="Arial" panose="020B0604020202020204" pitchFamily="34" charset="0"/>
              <a:buChar char="•"/>
            </a:pPr>
            <a:r>
              <a:rPr lang="en-IN" sz="1400" dirty="0">
                <a:latin typeface="Inter"/>
              </a:rPr>
              <a:t>Evolved threat identification through Generative AI</a:t>
            </a:r>
          </a:p>
          <a:p>
            <a:pPr marL="285750" indent="-285750">
              <a:buFont typeface="Arial" panose="020B0604020202020204" pitchFamily="34" charset="0"/>
              <a:buChar char="•"/>
            </a:pPr>
            <a:r>
              <a:rPr lang="en-IN" sz="1400" dirty="0">
                <a:latin typeface="Inter"/>
              </a:rPr>
              <a:t>Future of Generative AI and automation for containment and eradication </a:t>
            </a:r>
            <a:endParaRPr lang="en-IN" sz="1400" dirty="0"/>
          </a:p>
          <a:p>
            <a:endParaRPr lang="en-IN" sz="1400" dirty="0"/>
          </a:p>
        </p:txBody>
      </p:sp>
      <p:sp>
        <p:nvSpPr>
          <p:cNvPr id="16" name="Rectangle 15">
            <a:extLst>
              <a:ext uri="{FF2B5EF4-FFF2-40B4-BE49-F238E27FC236}">
                <a16:creationId xmlns:a16="http://schemas.microsoft.com/office/drawing/2014/main" id="{63FA9958-646D-B24C-B6F9-1198D3B5F1C1}"/>
              </a:ext>
            </a:extLst>
          </p:cNvPr>
          <p:cNvSpPr/>
          <p:nvPr/>
        </p:nvSpPr>
        <p:spPr>
          <a:xfrm>
            <a:off x="6886832" y="1488208"/>
            <a:ext cx="5049795" cy="1446550"/>
          </a:xfrm>
          <a:prstGeom prst="rect">
            <a:avLst/>
          </a:prstGeom>
        </p:spPr>
        <p:txBody>
          <a:bodyPr wrap="square">
            <a:spAutoFit/>
          </a:bodyPr>
          <a:lstStyle/>
          <a:p>
            <a:r>
              <a:rPr lang="en-IN" b="1" dirty="0"/>
              <a:t>Building and Managing a Cybersecurity Team </a:t>
            </a:r>
            <a:endParaRPr lang="en-IN" dirty="0">
              <a:effectLst/>
            </a:endParaRPr>
          </a:p>
          <a:p>
            <a:pPr marL="285750" indent="-285750">
              <a:buFont typeface="Arial" panose="020B0604020202020204" pitchFamily="34" charset="0"/>
              <a:buChar char="•"/>
            </a:pPr>
            <a:r>
              <a:rPr lang="en-IN" sz="1400" dirty="0">
                <a:latin typeface="Inter"/>
              </a:rPr>
              <a:t>Creating and leading a cybersecurity team </a:t>
            </a:r>
          </a:p>
          <a:p>
            <a:pPr marL="285750" indent="-285750">
              <a:buFont typeface="Arial" panose="020B0604020202020204" pitchFamily="34" charset="0"/>
              <a:buChar char="•"/>
            </a:pPr>
            <a:r>
              <a:rPr lang="en-IN" sz="1400" dirty="0">
                <a:latin typeface="Inter"/>
              </a:rPr>
              <a:t>Building and managing talent</a:t>
            </a:r>
          </a:p>
          <a:p>
            <a:pPr marL="285750" indent="-285750">
              <a:buFont typeface="Arial" panose="020B0604020202020204" pitchFamily="34" charset="0"/>
              <a:buChar char="•"/>
            </a:pPr>
            <a:r>
              <a:rPr lang="en-IN" sz="1400" dirty="0">
                <a:latin typeface="Inter"/>
              </a:rPr>
              <a:t>Evaluating performance</a:t>
            </a:r>
          </a:p>
          <a:p>
            <a:pPr marL="285750" indent="-285750">
              <a:buFont typeface="Arial" panose="020B0604020202020204" pitchFamily="34" charset="0"/>
              <a:buChar char="•"/>
            </a:pPr>
            <a:r>
              <a:rPr lang="en-IN" sz="1400" dirty="0">
                <a:latin typeface="Inter"/>
              </a:rPr>
              <a:t>Delegating responsibilities and tasks Addressing and resolving cultural issues </a:t>
            </a:r>
            <a:endParaRPr lang="en-IN" sz="1400" dirty="0"/>
          </a:p>
        </p:txBody>
      </p:sp>
      <p:sp>
        <p:nvSpPr>
          <p:cNvPr id="17" name="Rectangle 16">
            <a:extLst>
              <a:ext uri="{FF2B5EF4-FFF2-40B4-BE49-F238E27FC236}">
                <a16:creationId xmlns:a16="http://schemas.microsoft.com/office/drawing/2014/main" id="{9D315549-64D2-2646-AE0A-1DA6E9EC5BB3}"/>
              </a:ext>
            </a:extLst>
          </p:cNvPr>
          <p:cNvSpPr/>
          <p:nvPr/>
        </p:nvSpPr>
        <p:spPr>
          <a:xfrm>
            <a:off x="6886832" y="3627924"/>
            <a:ext cx="5049795" cy="2092881"/>
          </a:xfrm>
          <a:prstGeom prst="rect">
            <a:avLst/>
          </a:prstGeom>
        </p:spPr>
        <p:txBody>
          <a:bodyPr wrap="square">
            <a:spAutoFit/>
          </a:bodyPr>
          <a:lstStyle/>
          <a:p>
            <a:r>
              <a:rPr lang="en-IN" b="1" dirty="0"/>
              <a:t>Ethics Responsibilities and Future of Cybersecurity </a:t>
            </a:r>
            <a:endParaRPr lang="en-IN" dirty="0">
              <a:effectLst/>
            </a:endParaRPr>
          </a:p>
          <a:p>
            <a:pPr marL="285750" indent="-285750">
              <a:buFont typeface="Arial" panose="020B0604020202020204" pitchFamily="34" charset="0"/>
              <a:buChar char="•"/>
            </a:pPr>
            <a:r>
              <a:rPr lang="en-IN" sz="1400" dirty="0">
                <a:latin typeface="Inter"/>
              </a:rPr>
              <a:t>Legal and ethical responsibilities of cybersecurity leaders Evolving regulations and laws</a:t>
            </a:r>
          </a:p>
          <a:p>
            <a:pPr marL="285750" indent="-285750">
              <a:buFont typeface="Arial" panose="020B0604020202020204" pitchFamily="34" charset="0"/>
              <a:buChar char="•"/>
            </a:pPr>
            <a:r>
              <a:rPr lang="en-IN" sz="1400" dirty="0">
                <a:latin typeface="Inter"/>
              </a:rPr>
              <a:t>Building long-term cyber capabilities</a:t>
            </a:r>
          </a:p>
          <a:p>
            <a:pPr marL="285750" indent="-285750">
              <a:buFont typeface="Arial" panose="020B0604020202020204" pitchFamily="34" charset="0"/>
              <a:buChar char="•"/>
            </a:pPr>
            <a:r>
              <a:rPr lang="en-IN" sz="1400" dirty="0">
                <a:latin typeface="Inter"/>
              </a:rPr>
              <a:t>Emerging threats and technologies </a:t>
            </a:r>
            <a:endParaRPr lang="en-IN" sz="1400" dirty="0"/>
          </a:p>
          <a:p>
            <a:pPr marL="285750" indent="-285750">
              <a:buFont typeface="Arial" panose="020B0604020202020204" pitchFamily="34" charset="0"/>
              <a:buChar char="•"/>
            </a:pPr>
            <a:r>
              <a:rPr lang="en-IN" sz="1400" dirty="0">
                <a:latin typeface="Inter"/>
              </a:rPr>
              <a:t>Ransomware case studies, critical infra protection case studies Insider threats</a:t>
            </a:r>
          </a:p>
          <a:p>
            <a:pPr marL="285750" indent="-285750">
              <a:buFont typeface="Arial" panose="020B0604020202020204" pitchFamily="34" charset="0"/>
              <a:buChar char="•"/>
            </a:pPr>
            <a:r>
              <a:rPr lang="en-IN" sz="1400" dirty="0">
                <a:latin typeface="Inter"/>
              </a:rPr>
              <a:t>Zero trust architecture</a:t>
            </a:r>
          </a:p>
          <a:p>
            <a:pPr marL="285750" indent="-285750">
              <a:buFont typeface="Arial" panose="020B0604020202020204" pitchFamily="34" charset="0"/>
              <a:buChar char="•"/>
            </a:pPr>
            <a:r>
              <a:rPr lang="en-IN" sz="1400" dirty="0">
                <a:latin typeface="Inter"/>
              </a:rPr>
              <a:t>Social engineering attacks </a:t>
            </a:r>
          </a:p>
        </p:txBody>
      </p:sp>
    </p:spTree>
    <p:extLst>
      <p:ext uri="{BB962C8B-B14F-4D97-AF65-F5344CB8AC3E}">
        <p14:creationId xmlns:p14="http://schemas.microsoft.com/office/powerpoint/2010/main" val="2889548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CE445D9-03EF-A149-9E88-7B873DD7267D}"/>
              </a:ext>
            </a:extLst>
          </p:cNvPr>
          <p:cNvSpPr/>
          <p:nvPr/>
        </p:nvSpPr>
        <p:spPr>
          <a:xfrm>
            <a:off x="164151" y="278713"/>
            <a:ext cx="3361690" cy="646331"/>
          </a:xfrm>
          <a:prstGeom prst="rect">
            <a:avLst/>
          </a:prstGeom>
        </p:spPr>
        <p:txBody>
          <a:bodyPr wrap="none">
            <a:spAutoFit/>
          </a:bodyPr>
          <a:lstStyle/>
          <a:p>
            <a:r>
              <a:rPr lang="en-IN" sz="3600" dirty="0">
                <a:solidFill>
                  <a:srgbClr val="00387C"/>
                </a:solidFill>
                <a:latin typeface="RecklessTRIAL"/>
              </a:rPr>
              <a:t>Capstone Project</a:t>
            </a:r>
            <a:endParaRPr lang="en-IN" sz="3600" dirty="0">
              <a:effectLst/>
            </a:endParaRPr>
          </a:p>
        </p:txBody>
      </p:sp>
      <p:sp>
        <p:nvSpPr>
          <p:cNvPr id="5" name="Rectangle 4">
            <a:extLst>
              <a:ext uri="{FF2B5EF4-FFF2-40B4-BE49-F238E27FC236}">
                <a16:creationId xmlns:a16="http://schemas.microsoft.com/office/drawing/2014/main" id="{5EE0C30F-99BD-BB43-A899-AD074DE0526E}"/>
              </a:ext>
            </a:extLst>
          </p:cNvPr>
          <p:cNvSpPr/>
          <p:nvPr/>
        </p:nvSpPr>
        <p:spPr>
          <a:xfrm>
            <a:off x="164151" y="925044"/>
            <a:ext cx="11809546" cy="4524315"/>
          </a:xfrm>
          <a:prstGeom prst="rect">
            <a:avLst/>
          </a:prstGeom>
        </p:spPr>
        <p:txBody>
          <a:bodyPr wrap="square">
            <a:spAutoFit/>
          </a:bodyPr>
          <a:lstStyle/>
          <a:p>
            <a:r>
              <a:rPr lang="en-IN" dirty="0">
                <a:latin typeface="Inter"/>
              </a:rPr>
              <a:t>In this three-part capstone project, learners will step into the role of a cybersecurity consultant. You will be tasked with designing a comprehensive, scalable, and future-proof cybersecurity framework tailored for a small-scale Indian business. </a:t>
            </a:r>
            <a:endParaRPr lang="en-IN" dirty="0">
              <a:effectLst/>
            </a:endParaRPr>
          </a:p>
          <a:p>
            <a:endParaRPr lang="en-IN" dirty="0">
              <a:latin typeface="Inter"/>
            </a:endParaRPr>
          </a:p>
          <a:p>
            <a:r>
              <a:rPr lang="en-IN" dirty="0">
                <a:latin typeface="Inter"/>
              </a:rPr>
              <a:t>You’ll begin by identifying key risks, designing a cybersecurity strategy, and ensuring regulatory compliance. As the business evolves, the framework will be enhanced by integrating advanced components such as AI, Business Continuity Planning, and Generative AI. </a:t>
            </a:r>
            <a:endParaRPr lang="en-IN" dirty="0">
              <a:effectLst/>
            </a:endParaRPr>
          </a:p>
          <a:p>
            <a:endParaRPr lang="en-IN" dirty="0">
              <a:latin typeface="Inter"/>
            </a:endParaRPr>
          </a:p>
          <a:p>
            <a:r>
              <a:rPr lang="en-IN" dirty="0">
                <a:latin typeface="Inter"/>
              </a:rPr>
              <a:t>In the final phase, you’ll future-proof the system by addressing emerging technologies, cloud security, supply chain risks, and team design. By the end of the project, you will have developed a real-world cybersecurity blueprint aligned with the needs of a dynamic organisation. </a:t>
            </a:r>
            <a:endParaRPr lang="en-IN" dirty="0">
              <a:effectLst/>
            </a:endParaRPr>
          </a:p>
          <a:p>
            <a:endParaRPr lang="en-IN" dirty="0">
              <a:latin typeface="Inter"/>
            </a:endParaRPr>
          </a:p>
          <a:p>
            <a:r>
              <a:rPr lang="en-IN" dirty="0">
                <a:latin typeface="Inter"/>
              </a:rPr>
              <a:t>Over the duration of the programme, you will progressively build your project across three key phases: </a:t>
            </a:r>
            <a:endParaRPr lang="en-IN" dirty="0">
              <a:effectLst/>
            </a:endParaRPr>
          </a:p>
          <a:p>
            <a:endParaRPr lang="en-IN" b="1" dirty="0">
              <a:latin typeface="Inter"/>
            </a:endParaRPr>
          </a:p>
          <a:p>
            <a:r>
              <a:rPr lang="en-IN" b="1" dirty="0">
                <a:latin typeface="Inter"/>
              </a:rPr>
              <a:t>Part A - </a:t>
            </a:r>
            <a:r>
              <a:rPr lang="en-IN" dirty="0">
                <a:latin typeface="Inter"/>
              </a:rPr>
              <a:t>Building the foundation</a:t>
            </a:r>
            <a:br>
              <a:rPr lang="en-IN" dirty="0">
                <a:latin typeface="Inter"/>
              </a:rPr>
            </a:br>
            <a:r>
              <a:rPr lang="en-IN" b="1" dirty="0">
                <a:latin typeface="Inter"/>
              </a:rPr>
              <a:t>Part B - </a:t>
            </a:r>
            <a:r>
              <a:rPr lang="en-IN" dirty="0">
                <a:latin typeface="Inter"/>
              </a:rPr>
              <a:t>Evolving the strategy</a:t>
            </a:r>
            <a:br>
              <a:rPr lang="en-IN" dirty="0">
                <a:latin typeface="Inter"/>
              </a:rPr>
            </a:br>
            <a:r>
              <a:rPr lang="en-IN" b="1" dirty="0">
                <a:latin typeface="Inter"/>
              </a:rPr>
              <a:t>Part C - </a:t>
            </a:r>
            <a:r>
              <a:rPr lang="en-IN" dirty="0">
                <a:latin typeface="Inter"/>
              </a:rPr>
              <a:t>Future-proofing the framework </a:t>
            </a:r>
            <a:endParaRPr lang="en-IN" dirty="0">
              <a:effectLst/>
            </a:endParaRPr>
          </a:p>
        </p:txBody>
      </p:sp>
    </p:spTree>
    <p:extLst>
      <p:ext uri="{BB962C8B-B14F-4D97-AF65-F5344CB8AC3E}">
        <p14:creationId xmlns:p14="http://schemas.microsoft.com/office/powerpoint/2010/main" val="2350143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4CECB4-7982-8E49-8603-FFE441AB2BA9}"/>
              </a:ext>
            </a:extLst>
          </p:cNvPr>
          <p:cNvSpPr/>
          <p:nvPr/>
        </p:nvSpPr>
        <p:spPr>
          <a:xfrm>
            <a:off x="164151" y="278713"/>
            <a:ext cx="3807004" cy="646331"/>
          </a:xfrm>
          <a:prstGeom prst="rect">
            <a:avLst/>
          </a:prstGeom>
        </p:spPr>
        <p:txBody>
          <a:bodyPr wrap="none">
            <a:spAutoFit/>
          </a:bodyPr>
          <a:lstStyle/>
          <a:p>
            <a:r>
              <a:rPr lang="en-IN" sz="3600" dirty="0">
                <a:solidFill>
                  <a:srgbClr val="00387C"/>
                </a:solidFill>
                <a:effectLst/>
                <a:latin typeface="RecklessTRIAL"/>
              </a:rPr>
              <a:t>Programme Faculty</a:t>
            </a:r>
            <a:endParaRPr lang="en-IN" sz="3600" dirty="0">
              <a:effectLst/>
            </a:endParaRPr>
          </a:p>
        </p:txBody>
      </p:sp>
      <p:sp>
        <p:nvSpPr>
          <p:cNvPr id="2" name="Oval 1">
            <a:extLst>
              <a:ext uri="{FF2B5EF4-FFF2-40B4-BE49-F238E27FC236}">
                <a16:creationId xmlns:a16="http://schemas.microsoft.com/office/drawing/2014/main" id="{3E3EA523-22E6-EAC2-BB95-9A0D75C3EA89}"/>
              </a:ext>
            </a:extLst>
          </p:cNvPr>
          <p:cNvSpPr/>
          <p:nvPr/>
        </p:nvSpPr>
        <p:spPr>
          <a:xfrm>
            <a:off x="1655810" y="2831665"/>
            <a:ext cx="2124844" cy="2197535"/>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AA9AD4E1-5630-275E-DF1C-EC078866AA98}"/>
              </a:ext>
            </a:extLst>
          </p:cNvPr>
          <p:cNvSpPr txBox="1"/>
          <p:nvPr/>
        </p:nvSpPr>
        <p:spPr>
          <a:xfrm>
            <a:off x="1316070" y="5097293"/>
            <a:ext cx="2804323" cy="738664"/>
          </a:xfrm>
          <a:prstGeom prst="rect">
            <a:avLst/>
          </a:prstGeom>
          <a:noFill/>
        </p:spPr>
        <p:txBody>
          <a:bodyPr wrap="square" rtlCol="0">
            <a:spAutoFit/>
          </a:bodyPr>
          <a:lstStyle/>
          <a:p>
            <a:pPr algn="ctr"/>
            <a:r>
              <a:rPr lang="en-US" sz="1400" b="1" dirty="0"/>
              <a:t>Founder &amp; CEO BlackPerl</a:t>
            </a:r>
          </a:p>
          <a:p>
            <a:pPr algn="ctr"/>
            <a:r>
              <a:rPr lang="en-US" sz="1400" b="1" dirty="0"/>
              <a:t>Ex-Amazon, Ex-Unilever</a:t>
            </a:r>
          </a:p>
          <a:p>
            <a:pPr algn="ctr"/>
            <a:r>
              <a:rPr lang="en-US" sz="1400" b="1" dirty="0"/>
              <a:t>Over 15+ Years Industry Experience</a:t>
            </a:r>
            <a:endParaRPr lang="en-IN" sz="1400" b="1" dirty="0"/>
          </a:p>
        </p:txBody>
      </p:sp>
      <p:sp>
        <p:nvSpPr>
          <p:cNvPr id="5" name="Oval 4">
            <a:extLst>
              <a:ext uri="{FF2B5EF4-FFF2-40B4-BE49-F238E27FC236}">
                <a16:creationId xmlns:a16="http://schemas.microsoft.com/office/drawing/2014/main" id="{EA60A9E4-347E-6557-D9A0-8474CFA6AA20}"/>
              </a:ext>
            </a:extLst>
          </p:cNvPr>
          <p:cNvSpPr/>
          <p:nvPr/>
        </p:nvSpPr>
        <p:spPr>
          <a:xfrm>
            <a:off x="5033577" y="2831664"/>
            <a:ext cx="2124845" cy="2197535"/>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E3118BD4-8D34-ABF3-BDCE-936129442C1D}"/>
              </a:ext>
            </a:extLst>
          </p:cNvPr>
          <p:cNvSpPr txBox="1"/>
          <p:nvPr/>
        </p:nvSpPr>
        <p:spPr>
          <a:xfrm>
            <a:off x="4816812" y="5097293"/>
            <a:ext cx="2558374" cy="738664"/>
          </a:xfrm>
          <a:prstGeom prst="rect">
            <a:avLst/>
          </a:prstGeom>
          <a:noFill/>
        </p:spPr>
        <p:txBody>
          <a:bodyPr wrap="square" rtlCol="0">
            <a:spAutoFit/>
          </a:bodyPr>
          <a:lstStyle/>
          <a:p>
            <a:pPr algn="ctr"/>
            <a:r>
              <a:rPr lang="en-US" sz="1400" b="1" dirty="0"/>
              <a:t>Co-Founder &amp; CTO BlackPerl</a:t>
            </a:r>
          </a:p>
          <a:p>
            <a:pPr algn="ctr"/>
            <a:r>
              <a:rPr lang="en-US" sz="1400" b="1" dirty="0"/>
              <a:t>Cyber Architect over 16+ Years Industry Experience</a:t>
            </a:r>
          </a:p>
        </p:txBody>
      </p:sp>
      <p:sp>
        <p:nvSpPr>
          <p:cNvPr id="7" name="Oval 6">
            <a:extLst>
              <a:ext uri="{FF2B5EF4-FFF2-40B4-BE49-F238E27FC236}">
                <a16:creationId xmlns:a16="http://schemas.microsoft.com/office/drawing/2014/main" id="{72B9C3F1-5F9A-4DCA-6F16-6F368D4A64E5}"/>
              </a:ext>
            </a:extLst>
          </p:cNvPr>
          <p:cNvSpPr/>
          <p:nvPr/>
        </p:nvSpPr>
        <p:spPr>
          <a:xfrm>
            <a:off x="8411345" y="2831665"/>
            <a:ext cx="2124845" cy="2197535"/>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74C3BFC6-6EE7-1154-8C07-604B482164D6}"/>
              </a:ext>
            </a:extLst>
          </p:cNvPr>
          <p:cNvSpPr txBox="1"/>
          <p:nvPr/>
        </p:nvSpPr>
        <p:spPr>
          <a:xfrm>
            <a:off x="8304341" y="5103140"/>
            <a:ext cx="2558374" cy="954107"/>
          </a:xfrm>
          <a:prstGeom prst="rect">
            <a:avLst/>
          </a:prstGeom>
          <a:noFill/>
        </p:spPr>
        <p:txBody>
          <a:bodyPr wrap="square" rtlCol="0">
            <a:spAutoFit/>
          </a:bodyPr>
          <a:lstStyle/>
          <a:p>
            <a:pPr algn="ctr"/>
            <a:r>
              <a:rPr lang="en-US" sz="1400" b="1" dirty="0"/>
              <a:t>Founder &amp; CEO </a:t>
            </a:r>
            <a:r>
              <a:rPr lang="en-US" sz="1400" b="1" dirty="0" err="1"/>
              <a:t>TerraEagle</a:t>
            </a:r>
            <a:endParaRPr lang="en-US" sz="1400" b="1" dirty="0"/>
          </a:p>
          <a:p>
            <a:pPr algn="ctr"/>
            <a:r>
              <a:rPr lang="en-US" sz="1400" b="1" dirty="0"/>
              <a:t>Ex-CISO Unisys, Cyber Global Leader over 22+ Years Industry Experience</a:t>
            </a:r>
          </a:p>
        </p:txBody>
      </p:sp>
      <p:sp>
        <p:nvSpPr>
          <p:cNvPr id="9" name="Rectangle 8">
            <a:extLst>
              <a:ext uri="{FF2B5EF4-FFF2-40B4-BE49-F238E27FC236}">
                <a16:creationId xmlns:a16="http://schemas.microsoft.com/office/drawing/2014/main" id="{DC1B7B65-3A29-1A5B-EA7F-381F83EDD588}"/>
              </a:ext>
            </a:extLst>
          </p:cNvPr>
          <p:cNvSpPr/>
          <p:nvPr/>
        </p:nvSpPr>
        <p:spPr>
          <a:xfrm>
            <a:off x="514865" y="1024975"/>
            <a:ext cx="11162270" cy="1477328"/>
          </a:xfrm>
          <a:prstGeom prst="rect">
            <a:avLst/>
          </a:prstGeom>
        </p:spPr>
        <p:txBody>
          <a:bodyPr wrap="square">
            <a:spAutoFit/>
          </a:bodyPr>
          <a:lstStyle/>
          <a:p>
            <a:r>
              <a:rPr lang="en-US" dirty="0"/>
              <a:t>Unlike traditional training, we embed industry veterans as faculty—bringing frontline experience from global cyber battles straight into our classrooms. Our unique model integrates practicing industry experts as faculty, ensuring learners gain battle-tested skills that go beyond textbooks and certifications.</a:t>
            </a:r>
          </a:p>
          <a:p>
            <a:endParaRPr lang="en-US" dirty="0"/>
          </a:p>
          <a:p>
            <a:pPr algn="ctr"/>
            <a:r>
              <a:rPr lang="en-US" b="1" dirty="0"/>
              <a:t>Meet the Industry Change Makers</a:t>
            </a:r>
            <a:endParaRPr lang="en-IN" b="1" dirty="0"/>
          </a:p>
        </p:txBody>
      </p:sp>
    </p:spTree>
    <p:extLst>
      <p:ext uri="{BB962C8B-B14F-4D97-AF65-F5344CB8AC3E}">
        <p14:creationId xmlns:p14="http://schemas.microsoft.com/office/powerpoint/2010/main" val="854556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402CE-CA18-FEF0-D776-0D106B1A705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47A4B45-EAC6-DE62-A424-672D8B524DE9}"/>
              </a:ext>
            </a:extLst>
          </p:cNvPr>
          <p:cNvSpPr/>
          <p:nvPr/>
        </p:nvSpPr>
        <p:spPr>
          <a:xfrm>
            <a:off x="164151" y="278713"/>
            <a:ext cx="3807004" cy="646331"/>
          </a:xfrm>
          <a:prstGeom prst="rect">
            <a:avLst/>
          </a:prstGeom>
        </p:spPr>
        <p:txBody>
          <a:bodyPr wrap="none">
            <a:spAutoFit/>
          </a:bodyPr>
          <a:lstStyle/>
          <a:p>
            <a:r>
              <a:rPr lang="en-IN" sz="3600" dirty="0">
                <a:solidFill>
                  <a:srgbClr val="00387C"/>
                </a:solidFill>
                <a:effectLst/>
                <a:latin typeface="RecklessTRIAL"/>
              </a:rPr>
              <a:t>Programme Faculty</a:t>
            </a:r>
            <a:endParaRPr lang="en-IN" sz="3600" dirty="0">
              <a:effectLst/>
            </a:endParaRPr>
          </a:p>
        </p:txBody>
      </p:sp>
      <p:sp>
        <p:nvSpPr>
          <p:cNvPr id="9" name="Rectangle 8">
            <a:extLst>
              <a:ext uri="{FF2B5EF4-FFF2-40B4-BE49-F238E27FC236}">
                <a16:creationId xmlns:a16="http://schemas.microsoft.com/office/drawing/2014/main" id="{8BDCF607-3A8D-411D-DB85-9550931643DF}"/>
              </a:ext>
            </a:extLst>
          </p:cNvPr>
          <p:cNvSpPr/>
          <p:nvPr/>
        </p:nvSpPr>
        <p:spPr>
          <a:xfrm>
            <a:off x="514865" y="1024975"/>
            <a:ext cx="11162270" cy="1477328"/>
          </a:xfrm>
          <a:prstGeom prst="rect">
            <a:avLst/>
          </a:prstGeom>
        </p:spPr>
        <p:txBody>
          <a:bodyPr wrap="square">
            <a:spAutoFit/>
          </a:bodyPr>
          <a:lstStyle/>
          <a:p>
            <a:r>
              <a:rPr lang="en-US" dirty="0"/>
              <a:t>At GIM, leadership training is powered by master educators who combine academic rigor with real-world insights, creating an unmatched environment for leadership growth. Unlike conventional programs, GIM integrates globally acclaimed faculty whose proven mastery in leadership development ensures lasting impact on individuals and organizations.</a:t>
            </a:r>
          </a:p>
          <a:p>
            <a:pPr algn="ctr"/>
            <a:r>
              <a:rPr lang="en-US" b="1" dirty="0"/>
              <a:t>Meet the GIM Change Makers</a:t>
            </a:r>
            <a:endParaRPr lang="en-IN" b="1" dirty="0"/>
          </a:p>
        </p:txBody>
      </p:sp>
      <p:grpSp>
        <p:nvGrpSpPr>
          <p:cNvPr id="11" name="Group 2">
            <a:extLst>
              <a:ext uri="{FF2B5EF4-FFF2-40B4-BE49-F238E27FC236}">
                <a16:creationId xmlns:a16="http://schemas.microsoft.com/office/drawing/2014/main" id="{2D207569-CCCA-54A8-5D14-DF904158926B}"/>
              </a:ext>
            </a:extLst>
          </p:cNvPr>
          <p:cNvGrpSpPr/>
          <p:nvPr/>
        </p:nvGrpSpPr>
        <p:grpSpPr>
          <a:xfrm>
            <a:off x="793912" y="2411185"/>
            <a:ext cx="2986742" cy="3038491"/>
            <a:chOff x="0" y="0"/>
            <a:chExt cx="6350000" cy="6350000"/>
          </a:xfrm>
        </p:grpSpPr>
        <p:sp>
          <p:nvSpPr>
            <p:cNvPr id="12" name="Freeform 3">
              <a:extLst>
                <a:ext uri="{FF2B5EF4-FFF2-40B4-BE49-F238E27FC236}">
                  <a16:creationId xmlns:a16="http://schemas.microsoft.com/office/drawing/2014/main" id="{7A0F469C-C3DE-38CE-7D15-BDA669B93A99}"/>
                </a:ext>
              </a:extLst>
            </p:cNvPr>
            <p:cNvSpPr/>
            <p:nvPr/>
          </p:nvSpPr>
          <p:spPr>
            <a:xfrm>
              <a:off x="541020" y="537210"/>
              <a:ext cx="5255260" cy="5255260"/>
            </a:xfrm>
            <a:custGeom>
              <a:avLst/>
              <a:gdLst/>
              <a:ahLst/>
              <a:cxnLst/>
              <a:rect l="l" t="t" r="r" b="b"/>
              <a:pathLst>
                <a:path w="5255260" h="5255260">
                  <a:moveTo>
                    <a:pt x="2627630" y="0"/>
                  </a:moveTo>
                  <a:cubicBezTo>
                    <a:pt x="1176430" y="0"/>
                    <a:pt x="0" y="1176430"/>
                    <a:pt x="0" y="2627630"/>
                  </a:cubicBezTo>
                  <a:cubicBezTo>
                    <a:pt x="0" y="4078830"/>
                    <a:pt x="1176430" y="5255260"/>
                    <a:pt x="2627630" y="5255260"/>
                  </a:cubicBezTo>
                  <a:cubicBezTo>
                    <a:pt x="4078830" y="5255260"/>
                    <a:pt x="5255260" y="4078830"/>
                    <a:pt x="5255260" y="2627630"/>
                  </a:cubicBezTo>
                  <a:cubicBezTo>
                    <a:pt x="5255260" y="1176430"/>
                    <a:pt x="4078830" y="0"/>
                    <a:pt x="2627630" y="0"/>
                  </a:cubicBezTo>
                  <a:close/>
                </a:path>
              </a:pathLst>
            </a:custGeom>
            <a:blipFill>
              <a:blip r:embed="rId2"/>
              <a:stretch>
                <a:fillRect/>
              </a:stretch>
            </a:blipFill>
          </p:spPr>
          <p:txBody>
            <a:bodyPr/>
            <a:lstStyle/>
            <a:p>
              <a:endParaRPr lang="en-IN"/>
            </a:p>
          </p:txBody>
        </p:sp>
      </p:grpSp>
      <p:grpSp>
        <p:nvGrpSpPr>
          <p:cNvPr id="13" name="Group 6">
            <a:extLst>
              <a:ext uri="{FF2B5EF4-FFF2-40B4-BE49-F238E27FC236}">
                <a16:creationId xmlns:a16="http://schemas.microsoft.com/office/drawing/2014/main" id="{DE516E4C-E645-7094-DF73-FDCD0649CBC8}"/>
              </a:ext>
            </a:extLst>
          </p:cNvPr>
          <p:cNvGrpSpPr/>
          <p:nvPr/>
        </p:nvGrpSpPr>
        <p:grpSpPr>
          <a:xfrm>
            <a:off x="4570176" y="2497550"/>
            <a:ext cx="2988000" cy="3038400"/>
            <a:chOff x="0" y="0"/>
            <a:chExt cx="6350000" cy="6350000"/>
          </a:xfrm>
        </p:grpSpPr>
        <p:sp>
          <p:nvSpPr>
            <p:cNvPr id="14" name="Freeform 7">
              <a:extLst>
                <a:ext uri="{FF2B5EF4-FFF2-40B4-BE49-F238E27FC236}">
                  <a16:creationId xmlns:a16="http://schemas.microsoft.com/office/drawing/2014/main" id="{774FF3F4-B257-37EB-BD42-1FC2681B0D29}"/>
                </a:ext>
              </a:extLst>
            </p:cNvPr>
            <p:cNvSpPr/>
            <p:nvPr/>
          </p:nvSpPr>
          <p:spPr>
            <a:xfrm>
              <a:off x="541020" y="537210"/>
              <a:ext cx="5255260" cy="5255260"/>
            </a:xfrm>
            <a:custGeom>
              <a:avLst/>
              <a:gdLst/>
              <a:ahLst/>
              <a:cxnLst/>
              <a:rect l="l" t="t" r="r" b="b"/>
              <a:pathLst>
                <a:path w="5255260" h="5255260">
                  <a:moveTo>
                    <a:pt x="2627630" y="0"/>
                  </a:moveTo>
                  <a:cubicBezTo>
                    <a:pt x="1176430" y="0"/>
                    <a:pt x="0" y="1176430"/>
                    <a:pt x="0" y="2627630"/>
                  </a:cubicBezTo>
                  <a:cubicBezTo>
                    <a:pt x="0" y="4078830"/>
                    <a:pt x="1176430" y="5255260"/>
                    <a:pt x="2627630" y="5255260"/>
                  </a:cubicBezTo>
                  <a:cubicBezTo>
                    <a:pt x="4078830" y="5255260"/>
                    <a:pt x="5255260" y="4078830"/>
                    <a:pt x="5255260" y="2627630"/>
                  </a:cubicBezTo>
                  <a:cubicBezTo>
                    <a:pt x="5255260" y="1176430"/>
                    <a:pt x="4078830" y="0"/>
                    <a:pt x="2627630" y="0"/>
                  </a:cubicBezTo>
                  <a:close/>
                </a:path>
              </a:pathLst>
            </a:custGeom>
            <a:blipFill>
              <a:blip r:embed="rId3"/>
              <a:stretch>
                <a:fillRect r="-22" b="-24744"/>
              </a:stretch>
            </a:blipFill>
          </p:spPr>
          <p:txBody>
            <a:bodyPr/>
            <a:lstStyle/>
            <a:p>
              <a:endParaRPr lang="en-IN"/>
            </a:p>
          </p:txBody>
        </p:sp>
      </p:grpSp>
      <p:grpSp>
        <p:nvGrpSpPr>
          <p:cNvPr id="15" name="Group 8">
            <a:extLst>
              <a:ext uri="{FF2B5EF4-FFF2-40B4-BE49-F238E27FC236}">
                <a16:creationId xmlns:a16="http://schemas.microsoft.com/office/drawing/2014/main" id="{2BD6FB46-A3DC-7AD5-1542-0A1134F282F7}"/>
              </a:ext>
            </a:extLst>
          </p:cNvPr>
          <p:cNvGrpSpPr/>
          <p:nvPr/>
        </p:nvGrpSpPr>
        <p:grpSpPr>
          <a:xfrm>
            <a:off x="8189407" y="2405421"/>
            <a:ext cx="2988000" cy="3038400"/>
            <a:chOff x="0" y="0"/>
            <a:chExt cx="6350000" cy="6350000"/>
          </a:xfrm>
        </p:grpSpPr>
        <p:sp>
          <p:nvSpPr>
            <p:cNvPr id="16" name="Freeform 9">
              <a:extLst>
                <a:ext uri="{FF2B5EF4-FFF2-40B4-BE49-F238E27FC236}">
                  <a16:creationId xmlns:a16="http://schemas.microsoft.com/office/drawing/2014/main" id="{B44B1281-938E-1CA9-CA40-2D24C288EBC5}"/>
                </a:ext>
              </a:extLst>
            </p:cNvPr>
            <p:cNvSpPr/>
            <p:nvPr/>
          </p:nvSpPr>
          <p:spPr>
            <a:xfrm>
              <a:off x="541020" y="537210"/>
              <a:ext cx="5255260" cy="5255260"/>
            </a:xfrm>
            <a:custGeom>
              <a:avLst/>
              <a:gdLst/>
              <a:ahLst/>
              <a:cxnLst/>
              <a:rect l="l" t="t" r="r" b="b"/>
              <a:pathLst>
                <a:path w="5255260" h="5255260">
                  <a:moveTo>
                    <a:pt x="2627630" y="0"/>
                  </a:moveTo>
                  <a:cubicBezTo>
                    <a:pt x="1176430" y="0"/>
                    <a:pt x="0" y="1176430"/>
                    <a:pt x="0" y="2627630"/>
                  </a:cubicBezTo>
                  <a:cubicBezTo>
                    <a:pt x="0" y="4078830"/>
                    <a:pt x="1176430" y="5255260"/>
                    <a:pt x="2627630" y="5255260"/>
                  </a:cubicBezTo>
                  <a:cubicBezTo>
                    <a:pt x="4078830" y="5255260"/>
                    <a:pt x="5255260" y="4078830"/>
                    <a:pt x="5255260" y="2627630"/>
                  </a:cubicBezTo>
                  <a:cubicBezTo>
                    <a:pt x="5255260" y="1176430"/>
                    <a:pt x="4078830" y="0"/>
                    <a:pt x="2627630" y="0"/>
                  </a:cubicBezTo>
                  <a:close/>
                </a:path>
              </a:pathLst>
            </a:custGeom>
            <a:blipFill>
              <a:blip r:embed="rId4"/>
              <a:stretch>
                <a:fillRect t="-14011" b="-19484"/>
              </a:stretch>
            </a:blipFill>
          </p:spPr>
          <p:txBody>
            <a:bodyPr/>
            <a:lstStyle/>
            <a:p>
              <a:endParaRPr lang="en-IN"/>
            </a:p>
          </p:txBody>
        </p:sp>
      </p:grpSp>
      <p:sp>
        <p:nvSpPr>
          <p:cNvPr id="18" name="TextBox 17">
            <a:extLst>
              <a:ext uri="{FF2B5EF4-FFF2-40B4-BE49-F238E27FC236}">
                <a16:creationId xmlns:a16="http://schemas.microsoft.com/office/drawing/2014/main" id="{7DFC6DD7-BAB3-1C6E-EF4F-C0395485FF55}"/>
              </a:ext>
            </a:extLst>
          </p:cNvPr>
          <p:cNvSpPr txBox="1"/>
          <p:nvPr/>
        </p:nvSpPr>
        <p:spPr>
          <a:xfrm>
            <a:off x="215657" y="5352784"/>
            <a:ext cx="4137277" cy="1015663"/>
          </a:xfrm>
          <a:prstGeom prst="rect">
            <a:avLst/>
          </a:prstGeom>
          <a:noFill/>
        </p:spPr>
        <p:txBody>
          <a:bodyPr wrap="square">
            <a:spAutoFit/>
          </a:bodyPr>
          <a:lstStyle/>
          <a:p>
            <a:pPr algn="ctr"/>
            <a:r>
              <a:rPr lang="en-US" sz="1400" b="1" dirty="0"/>
              <a:t>Associate Professor</a:t>
            </a:r>
          </a:p>
          <a:p>
            <a:pPr algn="ctr"/>
            <a:r>
              <a:rPr lang="en-US" sz="1400" b="1" dirty="0"/>
              <a:t>Member of IT Council of GCCI</a:t>
            </a:r>
          </a:p>
          <a:p>
            <a:br>
              <a:rPr lang="en-US" dirty="0"/>
            </a:br>
            <a:endParaRPr lang="en-IN" sz="1400" b="1" dirty="0"/>
          </a:p>
        </p:txBody>
      </p:sp>
      <p:sp>
        <p:nvSpPr>
          <p:cNvPr id="20" name="TextBox 19">
            <a:extLst>
              <a:ext uri="{FF2B5EF4-FFF2-40B4-BE49-F238E27FC236}">
                <a16:creationId xmlns:a16="http://schemas.microsoft.com/office/drawing/2014/main" id="{FB299271-5AC1-225A-4919-8C560507CB12}"/>
              </a:ext>
            </a:extLst>
          </p:cNvPr>
          <p:cNvSpPr txBox="1"/>
          <p:nvPr/>
        </p:nvSpPr>
        <p:spPr>
          <a:xfrm>
            <a:off x="3625106" y="5371360"/>
            <a:ext cx="4919126" cy="738664"/>
          </a:xfrm>
          <a:prstGeom prst="rect">
            <a:avLst/>
          </a:prstGeom>
          <a:noFill/>
        </p:spPr>
        <p:txBody>
          <a:bodyPr wrap="square">
            <a:spAutoFit/>
          </a:bodyPr>
          <a:lstStyle/>
          <a:p>
            <a:pPr algn="ctr"/>
            <a:r>
              <a:rPr lang="en-US" sz="1400" b="1" dirty="0"/>
              <a:t>Assistant Professor</a:t>
            </a:r>
          </a:p>
          <a:p>
            <a:pPr algn="ctr"/>
            <a:r>
              <a:rPr lang="en-US" sz="1400" b="1" dirty="0"/>
              <a:t>Ph.D. from Industrial and Systems Engineering from</a:t>
            </a:r>
          </a:p>
          <a:p>
            <a:pPr algn="ctr"/>
            <a:r>
              <a:rPr lang="en-US" sz="1400" b="1" dirty="0"/>
              <a:t>IIT Kharagpur</a:t>
            </a:r>
          </a:p>
        </p:txBody>
      </p:sp>
      <p:sp>
        <p:nvSpPr>
          <p:cNvPr id="22" name="TextBox 21">
            <a:extLst>
              <a:ext uri="{FF2B5EF4-FFF2-40B4-BE49-F238E27FC236}">
                <a16:creationId xmlns:a16="http://schemas.microsoft.com/office/drawing/2014/main" id="{65ED4825-1B6F-C9B9-9EF7-F6F2C94E8E0E}"/>
              </a:ext>
            </a:extLst>
          </p:cNvPr>
          <p:cNvSpPr txBox="1"/>
          <p:nvPr/>
        </p:nvSpPr>
        <p:spPr>
          <a:xfrm>
            <a:off x="7775419" y="5371360"/>
            <a:ext cx="3809999" cy="954107"/>
          </a:xfrm>
          <a:prstGeom prst="rect">
            <a:avLst/>
          </a:prstGeom>
          <a:noFill/>
        </p:spPr>
        <p:txBody>
          <a:bodyPr wrap="square">
            <a:spAutoFit/>
          </a:bodyPr>
          <a:lstStyle/>
          <a:p>
            <a:pPr algn="ctr"/>
            <a:r>
              <a:rPr lang="en-US" sz="1400" b="1" dirty="0"/>
              <a:t>Associate Professor</a:t>
            </a:r>
          </a:p>
          <a:p>
            <a:pPr algn="ctr"/>
            <a:r>
              <a:rPr lang="en-IN" sz="1400" b="1" dirty="0"/>
              <a:t>Ph.D. from IDRBT</a:t>
            </a:r>
          </a:p>
          <a:p>
            <a:pPr algn="ctr"/>
            <a:br>
              <a:rPr lang="en-IN" sz="1400" b="1" dirty="0"/>
            </a:br>
            <a:endParaRPr lang="en-IN" sz="1400" b="1" dirty="0"/>
          </a:p>
        </p:txBody>
      </p:sp>
    </p:spTree>
    <p:extLst>
      <p:ext uri="{BB962C8B-B14F-4D97-AF65-F5344CB8AC3E}">
        <p14:creationId xmlns:p14="http://schemas.microsoft.com/office/powerpoint/2010/main" val="411927614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Group 101">
            <a:extLst>
              <a:ext uri="{FF2B5EF4-FFF2-40B4-BE49-F238E27FC236}">
                <a16:creationId xmlns:a16="http://schemas.microsoft.com/office/drawing/2014/main" id="{043ABD47-F9C4-4180-B251-BA5EA328BD7A}"/>
              </a:ext>
            </a:extLst>
          </p:cNvPr>
          <p:cNvGrpSpPr/>
          <p:nvPr/>
        </p:nvGrpSpPr>
        <p:grpSpPr>
          <a:xfrm>
            <a:off x="107950" y="67734"/>
            <a:ext cx="10839450" cy="6701366"/>
            <a:chOff x="2943225" y="38100"/>
            <a:chExt cx="6305550" cy="6818313"/>
          </a:xfrm>
          <a:solidFill>
            <a:schemeClr val="bg1"/>
          </a:solidFill>
        </p:grpSpPr>
        <p:sp>
          <p:nvSpPr>
            <p:cNvPr id="103" name="Freeform 86">
              <a:extLst>
                <a:ext uri="{FF2B5EF4-FFF2-40B4-BE49-F238E27FC236}">
                  <a16:creationId xmlns:a16="http://schemas.microsoft.com/office/drawing/2014/main" id="{80F0C35D-6EE0-4A50-A875-08A1FCAEBABF}"/>
                </a:ext>
              </a:extLst>
            </p:cNvPr>
            <p:cNvSpPr>
              <a:spLocks/>
            </p:cNvSpPr>
            <p:nvPr/>
          </p:nvSpPr>
          <p:spPr bwMode="auto">
            <a:xfrm>
              <a:off x="2943225" y="6856413"/>
              <a:ext cx="6305550" cy="0"/>
            </a:xfrm>
            <a:custGeom>
              <a:avLst/>
              <a:gdLst>
                <a:gd name="T0" fmla="*/ 0 w 15350"/>
                <a:gd name="T1" fmla="*/ 15350 w 15350"/>
              </a:gdLst>
              <a:ahLst/>
              <a:cxnLst>
                <a:cxn ang="0">
                  <a:pos x="T0" y="0"/>
                </a:cxn>
                <a:cxn ang="0">
                  <a:pos x="T1" y="0"/>
                </a:cxn>
              </a:cxnLst>
              <a:rect l="0" t="0" r="r" b="b"/>
              <a:pathLst>
                <a:path w="15350">
                  <a:moveTo>
                    <a:pt x="0" y="0"/>
                  </a:moveTo>
                  <a:cubicBezTo>
                    <a:pt x="5120" y="0"/>
                    <a:pt x="10235" y="0"/>
                    <a:pt x="153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89">
              <a:extLst>
                <a:ext uri="{FF2B5EF4-FFF2-40B4-BE49-F238E27FC236}">
                  <a16:creationId xmlns:a16="http://schemas.microsoft.com/office/drawing/2014/main" id="{A154FF12-18DB-454D-AEBB-AEE97A349C8C}"/>
                </a:ext>
              </a:extLst>
            </p:cNvPr>
            <p:cNvSpPr>
              <a:spLocks/>
            </p:cNvSpPr>
            <p:nvPr/>
          </p:nvSpPr>
          <p:spPr bwMode="auto">
            <a:xfrm>
              <a:off x="6410325" y="5073650"/>
              <a:ext cx="330200" cy="195263"/>
            </a:xfrm>
            <a:custGeom>
              <a:avLst/>
              <a:gdLst>
                <a:gd name="T0" fmla="*/ 15 w 803"/>
                <a:gd name="T1" fmla="*/ 238 h 238"/>
                <a:gd name="T2" fmla="*/ 0 w 803"/>
                <a:gd name="T3" fmla="*/ 176 h 238"/>
                <a:gd name="T4" fmla="*/ 789 w 803"/>
                <a:gd name="T5" fmla="*/ 0 h 238"/>
                <a:gd name="T6" fmla="*/ 803 w 803"/>
                <a:gd name="T7" fmla="*/ 56 h 238"/>
                <a:gd name="T8" fmla="*/ 15 w 803"/>
                <a:gd name="T9" fmla="*/ 238 h 238"/>
              </a:gdLst>
              <a:ahLst/>
              <a:cxnLst>
                <a:cxn ang="0">
                  <a:pos x="T0" y="T1"/>
                </a:cxn>
                <a:cxn ang="0">
                  <a:pos x="T2" y="T3"/>
                </a:cxn>
                <a:cxn ang="0">
                  <a:pos x="T4" y="T5"/>
                </a:cxn>
                <a:cxn ang="0">
                  <a:pos x="T6" y="T7"/>
                </a:cxn>
                <a:cxn ang="0">
                  <a:pos x="T8" y="T9"/>
                </a:cxn>
              </a:cxnLst>
              <a:rect l="0" t="0" r="r" b="b"/>
              <a:pathLst>
                <a:path w="803" h="238">
                  <a:moveTo>
                    <a:pt x="15" y="238"/>
                  </a:moveTo>
                  <a:cubicBezTo>
                    <a:pt x="10" y="218"/>
                    <a:pt x="5" y="199"/>
                    <a:pt x="0" y="176"/>
                  </a:cubicBezTo>
                  <a:cubicBezTo>
                    <a:pt x="264" y="117"/>
                    <a:pt x="525" y="59"/>
                    <a:pt x="789" y="0"/>
                  </a:cubicBezTo>
                  <a:cubicBezTo>
                    <a:pt x="795" y="22"/>
                    <a:pt x="799" y="40"/>
                    <a:pt x="803" y="56"/>
                  </a:cubicBezTo>
                  <a:cubicBezTo>
                    <a:pt x="769" y="77"/>
                    <a:pt x="175" y="214"/>
                    <a:pt x="15"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90">
              <a:extLst>
                <a:ext uri="{FF2B5EF4-FFF2-40B4-BE49-F238E27FC236}">
                  <a16:creationId xmlns:a16="http://schemas.microsoft.com/office/drawing/2014/main" id="{34BE5A1F-E8DD-4233-81A0-9CD1CD1228B4}"/>
                </a:ext>
              </a:extLst>
            </p:cNvPr>
            <p:cNvSpPr>
              <a:spLocks/>
            </p:cNvSpPr>
            <p:nvPr/>
          </p:nvSpPr>
          <p:spPr bwMode="auto">
            <a:xfrm>
              <a:off x="5848350" y="5321300"/>
              <a:ext cx="330200" cy="184150"/>
            </a:xfrm>
            <a:custGeom>
              <a:avLst/>
              <a:gdLst>
                <a:gd name="T0" fmla="*/ 792 w 804"/>
                <a:gd name="T1" fmla="*/ 4 h 224"/>
                <a:gd name="T2" fmla="*/ 804 w 804"/>
                <a:gd name="T3" fmla="*/ 61 h 224"/>
                <a:gd name="T4" fmla="*/ 13 w 804"/>
                <a:gd name="T5" fmla="*/ 224 h 224"/>
                <a:gd name="T6" fmla="*/ 2 w 804"/>
                <a:gd name="T7" fmla="*/ 184 h 224"/>
                <a:gd name="T8" fmla="*/ 0 w 804"/>
                <a:gd name="T9" fmla="*/ 166 h 224"/>
                <a:gd name="T10" fmla="*/ 792 w 804"/>
                <a:gd name="T11" fmla="*/ 4 h 224"/>
              </a:gdLst>
              <a:ahLst/>
              <a:cxnLst>
                <a:cxn ang="0">
                  <a:pos x="T0" y="T1"/>
                </a:cxn>
                <a:cxn ang="0">
                  <a:pos x="T2" y="T3"/>
                </a:cxn>
                <a:cxn ang="0">
                  <a:pos x="T4" y="T5"/>
                </a:cxn>
                <a:cxn ang="0">
                  <a:pos x="T6" y="T7"/>
                </a:cxn>
                <a:cxn ang="0">
                  <a:pos x="T8" y="T9"/>
                </a:cxn>
                <a:cxn ang="0">
                  <a:pos x="T10" y="T11"/>
                </a:cxn>
              </a:cxnLst>
              <a:rect l="0" t="0" r="r" b="b"/>
              <a:pathLst>
                <a:path w="804" h="224">
                  <a:moveTo>
                    <a:pt x="792" y="4"/>
                  </a:moveTo>
                  <a:cubicBezTo>
                    <a:pt x="795" y="20"/>
                    <a:pt x="799" y="38"/>
                    <a:pt x="804" y="61"/>
                  </a:cubicBezTo>
                  <a:cubicBezTo>
                    <a:pt x="539" y="118"/>
                    <a:pt x="277" y="171"/>
                    <a:pt x="13" y="224"/>
                  </a:cubicBezTo>
                  <a:cubicBezTo>
                    <a:pt x="8" y="207"/>
                    <a:pt x="4" y="196"/>
                    <a:pt x="2" y="184"/>
                  </a:cubicBezTo>
                  <a:cubicBezTo>
                    <a:pt x="0" y="178"/>
                    <a:pt x="1" y="171"/>
                    <a:pt x="0" y="166"/>
                  </a:cubicBezTo>
                  <a:cubicBezTo>
                    <a:pt x="32" y="149"/>
                    <a:pt x="757" y="0"/>
                    <a:pt x="79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91">
              <a:extLst>
                <a:ext uri="{FF2B5EF4-FFF2-40B4-BE49-F238E27FC236}">
                  <a16:creationId xmlns:a16="http://schemas.microsoft.com/office/drawing/2014/main" id="{BCA7B6DD-0A17-41FC-AD03-599FCDDF3EF6}"/>
                </a:ext>
              </a:extLst>
            </p:cNvPr>
            <p:cNvSpPr>
              <a:spLocks/>
            </p:cNvSpPr>
            <p:nvPr/>
          </p:nvSpPr>
          <p:spPr bwMode="auto">
            <a:xfrm>
              <a:off x="5286375" y="5554663"/>
              <a:ext cx="331788" cy="204788"/>
            </a:xfrm>
            <a:custGeom>
              <a:avLst/>
              <a:gdLst>
                <a:gd name="T0" fmla="*/ 781 w 807"/>
                <a:gd name="T1" fmla="*/ 0 h 250"/>
                <a:gd name="T2" fmla="*/ 790 w 807"/>
                <a:gd name="T3" fmla="*/ 12 h 250"/>
                <a:gd name="T4" fmla="*/ 758 w 807"/>
                <a:gd name="T5" fmla="*/ 75 h 250"/>
                <a:gd name="T6" fmla="*/ 56 w 807"/>
                <a:gd name="T7" fmla="*/ 244 h 250"/>
                <a:gd name="T8" fmla="*/ 17 w 807"/>
                <a:gd name="T9" fmla="*/ 250 h 250"/>
                <a:gd name="T10" fmla="*/ 0 w 807"/>
                <a:gd name="T11" fmla="*/ 189 h 250"/>
                <a:gd name="T12" fmla="*/ 781 w 807"/>
                <a:gd name="T13" fmla="*/ 0 h 250"/>
              </a:gdLst>
              <a:ahLst/>
              <a:cxnLst>
                <a:cxn ang="0">
                  <a:pos x="T0" y="T1"/>
                </a:cxn>
                <a:cxn ang="0">
                  <a:pos x="T2" y="T3"/>
                </a:cxn>
                <a:cxn ang="0">
                  <a:pos x="T4" y="T5"/>
                </a:cxn>
                <a:cxn ang="0">
                  <a:pos x="T6" y="T7"/>
                </a:cxn>
                <a:cxn ang="0">
                  <a:pos x="T8" y="T9"/>
                </a:cxn>
                <a:cxn ang="0">
                  <a:pos x="T10" y="T11"/>
                </a:cxn>
                <a:cxn ang="0">
                  <a:pos x="T12" y="T13"/>
                </a:cxn>
              </a:cxnLst>
              <a:rect l="0" t="0" r="r" b="b"/>
              <a:pathLst>
                <a:path w="807" h="250">
                  <a:moveTo>
                    <a:pt x="781" y="0"/>
                  </a:moveTo>
                  <a:cubicBezTo>
                    <a:pt x="787" y="8"/>
                    <a:pt x="789" y="10"/>
                    <a:pt x="790" y="12"/>
                  </a:cubicBezTo>
                  <a:cubicBezTo>
                    <a:pt x="807" y="59"/>
                    <a:pt x="805" y="63"/>
                    <a:pt x="758" y="75"/>
                  </a:cubicBezTo>
                  <a:cubicBezTo>
                    <a:pt x="524" y="131"/>
                    <a:pt x="290" y="188"/>
                    <a:pt x="56" y="244"/>
                  </a:cubicBezTo>
                  <a:cubicBezTo>
                    <a:pt x="44" y="247"/>
                    <a:pt x="33" y="248"/>
                    <a:pt x="17" y="250"/>
                  </a:cubicBezTo>
                  <a:cubicBezTo>
                    <a:pt x="11" y="231"/>
                    <a:pt x="6" y="212"/>
                    <a:pt x="0" y="189"/>
                  </a:cubicBezTo>
                  <a:cubicBezTo>
                    <a:pt x="261" y="120"/>
                    <a:pt x="521" y="58"/>
                    <a:pt x="78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92">
              <a:extLst>
                <a:ext uri="{FF2B5EF4-FFF2-40B4-BE49-F238E27FC236}">
                  <a16:creationId xmlns:a16="http://schemas.microsoft.com/office/drawing/2014/main" id="{87492318-48DD-4AF8-B833-3865E380FF5B}"/>
                </a:ext>
              </a:extLst>
            </p:cNvPr>
            <p:cNvSpPr>
              <a:spLocks/>
            </p:cNvSpPr>
            <p:nvPr/>
          </p:nvSpPr>
          <p:spPr bwMode="auto">
            <a:xfrm>
              <a:off x="6969125" y="4754563"/>
              <a:ext cx="323850" cy="255588"/>
            </a:xfrm>
            <a:custGeom>
              <a:avLst/>
              <a:gdLst>
                <a:gd name="T0" fmla="*/ 765 w 790"/>
                <a:gd name="T1" fmla="*/ 0 h 311"/>
                <a:gd name="T2" fmla="*/ 790 w 790"/>
                <a:gd name="T3" fmla="*/ 58 h 311"/>
                <a:gd name="T4" fmla="*/ 749 w 790"/>
                <a:gd name="T5" fmla="*/ 78 h 311"/>
                <a:gd name="T6" fmla="*/ 200 w 790"/>
                <a:gd name="T7" fmla="*/ 261 h 311"/>
                <a:gd name="T8" fmla="*/ 19 w 790"/>
                <a:gd name="T9" fmla="*/ 311 h 311"/>
                <a:gd name="T10" fmla="*/ 0 w 790"/>
                <a:gd name="T11" fmla="*/ 246 h 311"/>
                <a:gd name="T12" fmla="*/ 765 w 790"/>
                <a:gd name="T13" fmla="*/ 0 h 311"/>
              </a:gdLst>
              <a:ahLst/>
              <a:cxnLst>
                <a:cxn ang="0">
                  <a:pos x="T0" y="T1"/>
                </a:cxn>
                <a:cxn ang="0">
                  <a:pos x="T2" y="T3"/>
                </a:cxn>
                <a:cxn ang="0">
                  <a:pos x="T4" y="T5"/>
                </a:cxn>
                <a:cxn ang="0">
                  <a:pos x="T6" y="T7"/>
                </a:cxn>
                <a:cxn ang="0">
                  <a:pos x="T8" y="T9"/>
                </a:cxn>
                <a:cxn ang="0">
                  <a:pos x="T10" y="T11"/>
                </a:cxn>
                <a:cxn ang="0">
                  <a:pos x="T12" y="T13"/>
                </a:cxn>
              </a:cxnLst>
              <a:rect l="0" t="0" r="r" b="b"/>
              <a:pathLst>
                <a:path w="790" h="311">
                  <a:moveTo>
                    <a:pt x="765" y="0"/>
                  </a:moveTo>
                  <a:cubicBezTo>
                    <a:pt x="774" y="21"/>
                    <a:pt x="781" y="38"/>
                    <a:pt x="790" y="58"/>
                  </a:cubicBezTo>
                  <a:cubicBezTo>
                    <a:pt x="775" y="66"/>
                    <a:pt x="762" y="73"/>
                    <a:pt x="749" y="78"/>
                  </a:cubicBezTo>
                  <a:cubicBezTo>
                    <a:pt x="570" y="151"/>
                    <a:pt x="386" y="208"/>
                    <a:pt x="200" y="261"/>
                  </a:cubicBezTo>
                  <a:cubicBezTo>
                    <a:pt x="142" y="277"/>
                    <a:pt x="83" y="293"/>
                    <a:pt x="19" y="311"/>
                  </a:cubicBezTo>
                  <a:cubicBezTo>
                    <a:pt x="12" y="289"/>
                    <a:pt x="7" y="270"/>
                    <a:pt x="0" y="246"/>
                  </a:cubicBezTo>
                  <a:cubicBezTo>
                    <a:pt x="260" y="175"/>
                    <a:pt x="515" y="103"/>
                    <a:pt x="76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93">
              <a:extLst>
                <a:ext uri="{FF2B5EF4-FFF2-40B4-BE49-F238E27FC236}">
                  <a16:creationId xmlns:a16="http://schemas.microsoft.com/office/drawing/2014/main" id="{3E4C61FA-3624-4BF4-B4F7-72E3C2B3FF85}"/>
                </a:ext>
              </a:extLst>
            </p:cNvPr>
            <p:cNvSpPr>
              <a:spLocks/>
            </p:cNvSpPr>
            <p:nvPr/>
          </p:nvSpPr>
          <p:spPr bwMode="auto">
            <a:xfrm>
              <a:off x="4735513" y="5840413"/>
              <a:ext cx="323850" cy="257175"/>
            </a:xfrm>
            <a:custGeom>
              <a:avLst/>
              <a:gdLst>
                <a:gd name="T0" fmla="*/ 22 w 787"/>
                <a:gd name="T1" fmla="*/ 314 h 314"/>
                <a:gd name="T2" fmla="*/ 0 w 787"/>
                <a:gd name="T3" fmla="*/ 257 h 314"/>
                <a:gd name="T4" fmla="*/ 770 w 787"/>
                <a:gd name="T5" fmla="*/ 0 h 314"/>
                <a:gd name="T6" fmla="*/ 787 w 787"/>
                <a:gd name="T7" fmla="*/ 59 h 314"/>
                <a:gd name="T8" fmla="*/ 22 w 787"/>
                <a:gd name="T9" fmla="*/ 314 h 314"/>
              </a:gdLst>
              <a:ahLst/>
              <a:cxnLst>
                <a:cxn ang="0">
                  <a:pos x="T0" y="T1"/>
                </a:cxn>
                <a:cxn ang="0">
                  <a:pos x="T2" y="T3"/>
                </a:cxn>
                <a:cxn ang="0">
                  <a:pos x="T4" y="T5"/>
                </a:cxn>
                <a:cxn ang="0">
                  <a:pos x="T6" y="T7"/>
                </a:cxn>
                <a:cxn ang="0">
                  <a:pos x="T8" y="T9"/>
                </a:cxn>
              </a:cxnLst>
              <a:rect l="0" t="0" r="r" b="b"/>
              <a:pathLst>
                <a:path w="787" h="314">
                  <a:moveTo>
                    <a:pt x="22" y="314"/>
                  </a:moveTo>
                  <a:cubicBezTo>
                    <a:pt x="15" y="295"/>
                    <a:pt x="8" y="278"/>
                    <a:pt x="0" y="257"/>
                  </a:cubicBezTo>
                  <a:cubicBezTo>
                    <a:pt x="254" y="159"/>
                    <a:pt x="509" y="76"/>
                    <a:pt x="770" y="0"/>
                  </a:cubicBezTo>
                  <a:cubicBezTo>
                    <a:pt x="777" y="23"/>
                    <a:pt x="782" y="41"/>
                    <a:pt x="787" y="59"/>
                  </a:cubicBezTo>
                  <a:cubicBezTo>
                    <a:pt x="531" y="145"/>
                    <a:pt x="279" y="229"/>
                    <a:pt x="22" y="3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94">
              <a:extLst>
                <a:ext uri="{FF2B5EF4-FFF2-40B4-BE49-F238E27FC236}">
                  <a16:creationId xmlns:a16="http://schemas.microsoft.com/office/drawing/2014/main" id="{CBEE9D19-28B6-4CD6-9909-7305972BE688}"/>
                </a:ext>
              </a:extLst>
            </p:cNvPr>
            <p:cNvSpPr>
              <a:spLocks/>
            </p:cNvSpPr>
            <p:nvPr/>
          </p:nvSpPr>
          <p:spPr bwMode="auto">
            <a:xfrm>
              <a:off x="6248400" y="2874963"/>
              <a:ext cx="130175" cy="155575"/>
            </a:xfrm>
            <a:custGeom>
              <a:avLst/>
              <a:gdLst>
                <a:gd name="T0" fmla="*/ 23 w 316"/>
                <a:gd name="T1" fmla="*/ 0 h 190"/>
                <a:gd name="T2" fmla="*/ 316 w 316"/>
                <a:gd name="T3" fmla="*/ 147 h 190"/>
                <a:gd name="T4" fmla="*/ 296 w 316"/>
                <a:gd name="T5" fmla="*/ 190 h 190"/>
                <a:gd name="T6" fmla="*/ 0 w 316"/>
                <a:gd name="T7" fmla="*/ 40 h 190"/>
                <a:gd name="T8" fmla="*/ 23 w 316"/>
                <a:gd name="T9" fmla="*/ 0 h 190"/>
              </a:gdLst>
              <a:ahLst/>
              <a:cxnLst>
                <a:cxn ang="0">
                  <a:pos x="T0" y="T1"/>
                </a:cxn>
                <a:cxn ang="0">
                  <a:pos x="T2" y="T3"/>
                </a:cxn>
                <a:cxn ang="0">
                  <a:pos x="T4" y="T5"/>
                </a:cxn>
                <a:cxn ang="0">
                  <a:pos x="T6" y="T7"/>
                </a:cxn>
                <a:cxn ang="0">
                  <a:pos x="T8" y="T9"/>
                </a:cxn>
              </a:cxnLst>
              <a:rect l="0" t="0" r="r" b="b"/>
              <a:pathLst>
                <a:path w="316" h="190">
                  <a:moveTo>
                    <a:pt x="23" y="0"/>
                  </a:moveTo>
                  <a:cubicBezTo>
                    <a:pt x="124" y="50"/>
                    <a:pt x="218" y="98"/>
                    <a:pt x="316" y="147"/>
                  </a:cubicBezTo>
                  <a:cubicBezTo>
                    <a:pt x="309" y="161"/>
                    <a:pt x="303" y="173"/>
                    <a:pt x="296" y="190"/>
                  </a:cubicBezTo>
                  <a:cubicBezTo>
                    <a:pt x="194" y="145"/>
                    <a:pt x="96" y="99"/>
                    <a:pt x="0" y="40"/>
                  </a:cubicBezTo>
                  <a:cubicBezTo>
                    <a:pt x="8" y="26"/>
                    <a:pt x="15" y="14"/>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95">
              <a:extLst>
                <a:ext uri="{FF2B5EF4-FFF2-40B4-BE49-F238E27FC236}">
                  <a16:creationId xmlns:a16="http://schemas.microsoft.com/office/drawing/2014/main" id="{9E74DF55-1E3F-49BA-BDE4-50AC898FECB7}"/>
                </a:ext>
              </a:extLst>
            </p:cNvPr>
            <p:cNvSpPr>
              <a:spLocks/>
            </p:cNvSpPr>
            <p:nvPr/>
          </p:nvSpPr>
          <p:spPr bwMode="auto">
            <a:xfrm>
              <a:off x="7210425" y="3732213"/>
              <a:ext cx="128588" cy="165100"/>
            </a:xfrm>
            <a:custGeom>
              <a:avLst/>
              <a:gdLst>
                <a:gd name="T0" fmla="*/ 0 w 312"/>
                <a:gd name="T1" fmla="*/ 42 h 202"/>
                <a:gd name="T2" fmla="*/ 22 w 312"/>
                <a:gd name="T3" fmla="*/ 0 h 202"/>
                <a:gd name="T4" fmla="*/ 312 w 312"/>
                <a:gd name="T5" fmla="*/ 160 h 202"/>
                <a:gd name="T6" fmla="*/ 286 w 312"/>
                <a:gd name="T7" fmla="*/ 202 h 202"/>
                <a:gd name="T8" fmla="*/ 0 w 312"/>
                <a:gd name="T9" fmla="*/ 42 h 202"/>
              </a:gdLst>
              <a:ahLst/>
              <a:cxnLst>
                <a:cxn ang="0">
                  <a:pos x="T0" y="T1"/>
                </a:cxn>
                <a:cxn ang="0">
                  <a:pos x="T2" y="T3"/>
                </a:cxn>
                <a:cxn ang="0">
                  <a:pos x="T4" y="T5"/>
                </a:cxn>
                <a:cxn ang="0">
                  <a:pos x="T6" y="T7"/>
                </a:cxn>
                <a:cxn ang="0">
                  <a:pos x="T8" y="T9"/>
                </a:cxn>
              </a:cxnLst>
              <a:rect l="0" t="0" r="r" b="b"/>
              <a:pathLst>
                <a:path w="312" h="202">
                  <a:moveTo>
                    <a:pt x="0" y="42"/>
                  </a:moveTo>
                  <a:cubicBezTo>
                    <a:pt x="8" y="27"/>
                    <a:pt x="14" y="16"/>
                    <a:pt x="22" y="0"/>
                  </a:cubicBezTo>
                  <a:cubicBezTo>
                    <a:pt x="122" y="48"/>
                    <a:pt x="215" y="103"/>
                    <a:pt x="312" y="160"/>
                  </a:cubicBezTo>
                  <a:cubicBezTo>
                    <a:pt x="302" y="175"/>
                    <a:pt x="295" y="187"/>
                    <a:pt x="286" y="202"/>
                  </a:cubicBezTo>
                  <a:cubicBezTo>
                    <a:pt x="190" y="148"/>
                    <a:pt x="97" y="97"/>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96">
              <a:extLst>
                <a:ext uri="{FF2B5EF4-FFF2-40B4-BE49-F238E27FC236}">
                  <a16:creationId xmlns:a16="http://schemas.microsoft.com/office/drawing/2014/main" id="{53F9CBA2-34C2-410F-925E-A060AE8DBE83}"/>
                </a:ext>
              </a:extLst>
            </p:cNvPr>
            <p:cNvSpPr>
              <a:spLocks/>
            </p:cNvSpPr>
            <p:nvPr/>
          </p:nvSpPr>
          <p:spPr bwMode="auto">
            <a:xfrm>
              <a:off x="6731000" y="3297238"/>
              <a:ext cx="133350" cy="142875"/>
            </a:xfrm>
            <a:custGeom>
              <a:avLst/>
              <a:gdLst>
                <a:gd name="T0" fmla="*/ 322 w 322"/>
                <a:gd name="T1" fmla="*/ 127 h 174"/>
                <a:gd name="T2" fmla="*/ 304 w 322"/>
                <a:gd name="T3" fmla="*/ 174 h 174"/>
                <a:gd name="T4" fmla="*/ 0 w 322"/>
                <a:gd name="T5" fmla="*/ 47 h 174"/>
                <a:gd name="T6" fmla="*/ 19 w 322"/>
                <a:gd name="T7" fmla="*/ 0 h 174"/>
                <a:gd name="T8" fmla="*/ 322 w 322"/>
                <a:gd name="T9" fmla="*/ 127 h 174"/>
              </a:gdLst>
              <a:ahLst/>
              <a:cxnLst>
                <a:cxn ang="0">
                  <a:pos x="T0" y="T1"/>
                </a:cxn>
                <a:cxn ang="0">
                  <a:pos x="T2" y="T3"/>
                </a:cxn>
                <a:cxn ang="0">
                  <a:pos x="T4" y="T5"/>
                </a:cxn>
                <a:cxn ang="0">
                  <a:pos x="T6" y="T7"/>
                </a:cxn>
                <a:cxn ang="0">
                  <a:pos x="T8" y="T9"/>
                </a:cxn>
              </a:cxnLst>
              <a:rect l="0" t="0" r="r" b="b"/>
              <a:pathLst>
                <a:path w="322" h="174">
                  <a:moveTo>
                    <a:pt x="322" y="127"/>
                  </a:moveTo>
                  <a:cubicBezTo>
                    <a:pt x="316" y="143"/>
                    <a:pt x="311" y="156"/>
                    <a:pt x="304" y="174"/>
                  </a:cubicBezTo>
                  <a:cubicBezTo>
                    <a:pt x="201" y="131"/>
                    <a:pt x="103" y="90"/>
                    <a:pt x="0" y="47"/>
                  </a:cubicBezTo>
                  <a:cubicBezTo>
                    <a:pt x="7" y="31"/>
                    <a:pt x="12" y="18"/>
                    <a:pt x="19" y="0"/>
                  </a:cubicBezTo>
                  <a:cubicBezTo>
                    <a:pt x="121" y="42"/>
                    <a:pt x="220" y="84"/>
                    <a:pt x="322"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97">
              <a:extLst>
                <a:ext uri="{FF2B5EF4-FFF2-40B4-BE49-F238E27FC236}">
                  <a16:creationId xmlns:a16="http://schemas.microsoft.com/office/drawing/2014/main" id="{01C3D2E1-6D32-4DB4-A7AB-A72B7A647E7C}"/>
                </a:ext>
              </a:extLst>
            </p:cNvPr>
            <p:cNvSpPr>
              <a:spLocks/>
            </p:cNvSpPr>
            <p:nvPr/>
          </p:nvSpPr>
          <p:spPr bwMode="auto">
            <a:xfrm>
              <a:off x="6488113" y="3095625"/>
              <a:ext cx="133350" cy="142875"/>
            </a:xfrm>
            <a:custGeom>
              <a:avLst/>
              <a:gdLst>
                <a:gd name="T0" fmla="*/ 0 w 323"/>
                <a:gd name="T1" fmla="*/ 47 h 174"/>
                <a:gd name="T2" fmla="*/ 20 w 323"/>
                <a:gd name="T3" fmla="*/ 0 h 174"/>
                <a:gd name="T4" fmla="*/ 323 w 323"/>
                <a:gd name="T5" fmla="*/ 126 h 174"/>
                <a:gd name="T6" fmla="*/ 305 w 323"/>
                <a:gd name="T7" fmla="*/ 174 h 174"/>
                <a:gd name="T8" fmla="*/ 0 w 323"/>
                <a:gd name="T9" fmla="*/ 47 h 174"/>
              </a:gdLst>
              <a:ahLst/>
              <a:cxnLst>
                <a:cxn ang="0">
                  <a:pos x="T0" y="T1"/>
                </a:cxn>
                <a:cxn ang="0">
                  <a:pos x="T2" y="T3"/>
                </a:cxn>
                <a:cxn ang="0">
                  <a:pos x="T4" y="T5"/>
                </a:cxn>
                <a:cxn ang="0">
                  <a:pos x="T6" y="T7"/>
                </a:cxn>
                <a:cxn ang="0">
                  <a:pos x="T8" y="T9"/>
                </a:cxn>
              </a:cxnLst>
              <a:rect l="0" t="0" r="r" b="b"/>
              <a:pathLst>
                <a:path w="323" h="174">
                  <a:moveTo>
                    <a:pt x="0" y="47"/>
                  </a:moveTo>
                  <a:cubicBezTo>
                    <a:pt x="8" y="29"/>
                    <a:pt x="13" y="17"/>
                    <a:pt x="20" y="0"/>
                  </a:cubicBezTo>
                  <a:cubicBezTo>
                    <a:pt x="121" y="42"/>
                    <a:pt x="219" y="83"/>
                    <a:pt x="323" y="126"/>
                  </a:cubicBezTo>
                  <a:cubicBezTo>
                    <a:pt x="317" y="142"/>
                    <a:pt x="311" y="156"/>
                    <a:pt x="305" y="174"/>
                  </a:cubicBezTo>
                  <a:cubicBezTo>
                    <a:pt x="202" y="131"/>
                    <a:pt x="104" y="90"/>
                    <a:pt x="0"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98">
              <a:extLst>
                <a:ext uri="{FF2B5EF4-FFF2-40B4-BE49-F238E27FC236}">
                  <a16:creationId xmlns:a16="http://schemas.microsoft.com/office/drawing/2014/main" id="{55879D9A-D6DB-450A-8AA6-FE49F80D0FCC}"/>
                </a:ext>
              </a:extLst>
            </p:cNvPr>
            <p:cNvSpPr>
              <a:spLocks/>
            </p:cNvSpPr>
            <p:nvPr/>
          </p:nvSpPr>
          <p:spPr bwMode="auto">
            <a:xfrm>
              <a:off x="7419975" y="4445000"/>
              <a:ext cx="120650" cy="185738"/>
            </a:xfrm>
            <a:custGeom>
              <a:avLst/>
              <a:gdLst>
                <a:gd name="T0" fmla="*/ 19 w 291"/>
                <a:gd name="T1" fmla="*/ 226 h 226"/>
                <a:gd name="T2" fmla="*/ 6 w 291"/>
                <a:gd name="T3" fmla="*/ 204 h 226"/>
                <a:gd name="T4" fmla="*/ 0 w 291"/>
                <a:gd name="T5" fmla="*/ 180 h 226"/>
                <a:gd name="T6" fmla="*/ 251 w 291"/>
                <a:gd name="T7" fmla="*/ 0 h 226"/>
                <a:gd name="T8" fmla="*/ 291 w 291"/>
                <a:gd name="T9" fmla="*/ 28 h 226"/>
                <a:gd name="T10" fmla="*/ 19 w 291"/>
                <a:gd name="T11" fmla="*/ 226 h 226"/>
              </a:gdLst>
              <a:ahLst/>
              <a:cxnLst>
                <a:cxn ang="0">
                  <a:pos x="T0" y="T1"/>
                </a:cxn>
                <a:cxn ang="0">
                  <a:pos x="T2" y="T3"/>
                </a:cxn>
                <a:cxn ang="0">
                  <a:pos x="T4" y="T5"/>
                </a:cxn>
                <a:cxn ang="0">
                  <a:pos x="T6" y="T7"/>
                </a:cxn>
                <a:cxn ang="0">
                  <a:pos x="T8" y="T9"/>
                </a:cxn>
                <a:cxn ang="0">
                  <a:pos x="T10" y="T11"/>
                </a:cxn>
              </a:cxnLst>
              <a:rect l="0" t="0" r="r" b="b"/>
              <a:pathLst>
                <a:path w="291" h="226">
                  <a:moveTo>
                    <a:pt x="19" y="226"/>
                  </a:moveTo>
                  <a:cubicBezTo>
                    <a:pt x="13" y="215"/>
                    <a:pt x="8" y="210"/>
                    <a:pt x="6" y="204"/>
                  </a:cubicBezTo>
                  <a:cubicBezTo>
                    <a:pt x="3" y="198"/>
                    <a:pt x="2" y="192"/>
                    <a:pt x="0" y="180"/>
                  </a:cubicBezTo>
                  <a:cubicBezTo>
                    <a:pt x="91" y="134"/>
                    <a:pt x="182" y="84"/>
                    <a:pt x="251" y="0"/>
                  </a:cubicBezTo>
                  <a:cubicBezTo>
                    <a:pt x="264" y="9"/>
                    <a:pt x="276" y="17"/>
                    <a:pt x="291" y="28"/>
                  </a:cubicBezTo>
                  <a:cubicBezTo>
                    <a:pt x="219" y="122"/>
                    <a:pt x="123" y="176"/>
                    <a:pt x="19" y="2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99">
              <a:extLst>
                <a:ext uri="{FF2B5EF4-FFF2-40B4-BE49-F238E27FC236}">
                  <a16:creationId xmlns:a16="http://schemas.microsoft.com/office/drawing/2014/main" id="{E85B5991-2F06-45AC-BCEA-03B99A5EAC1A}"/>
                </a:ext>
              </a:extLst>
            </p:cNvPr>
            <p:cNvSpPr>
              <a:spLocks/>
            </p:cNvSpPr>
            <p:nvPr/>
          </p:nvSpPr>
          <p:spPr bwMode="auto">
            <a:xfrm>
              <a:off x="6973888" y="3505200"/>
              <a:ext cx="131763" cy="149225"/>
            </a:xfrm>
            <a:custGeom>
              <a:avLst/>
              <a:gdLst>
                <a:gd name="T0" fmla="*/ 0 w 320"/>
                <a:gd name="T1" fmla="*/ 45 h 181"/>
                <a:gd name="T2" fmla="*/ 11 w 320"/>
                <a:gd name="T3" fmla="*/ 16 h 181"/>
                <a:gd name="T4" fmla="*/ 24 w 320"/>
                <a:gd name="T5" fmla="*/ 0 h 181"/>
                <a:gd name="T6" fmla="*/ 320 w 320"/>
                <a:gd name="T7" fmla="*/ 135 h 181"/>
                <a:gd name="T8" fmla="*/ 298 w 320"/>
                <a:gd name="T9" fmla="*/ 181 h 181"/>
                <a:gd name="T10" fmla="*/ 0 w 320"/>
                <a:gd name="T11" fmla="*/ 45 h 181"/>
              </a:gdLst>
              <a:ahLst/>
              <a:cxnLst>
                <a:cxn ang="0">
                  <a:pos x="T0" y="T1"/>
                </a:cxn>
                <a:cxn ang="0">
                  <a:pos x="T2" y="T3"/>
                </a:cxn>
                <a:cxn ang="0">
                  <a:pos x="T4" y="T5"/>
                </a:cxn>
                <a:cxn ang="0">
                  <a:pos x="T6" y="T7"/>
                </a:cxn>
                <a:cxn ang="0">
                  <a:pos x="T8" y="T9"/>
                </a:cxn>
                <a:cxn ang="0">
                  <a:pos x="T10" y="T11"/>
                </a:cxn>
              </a:cxnLst>
              <a:rect l="0" t="0" r="r" b="b"/>
              <a:pathLst>
                <a:path w="320" h="181">
                  <a:moveTo>
                    <a:pt x="0" y="45"/>
                  </a:moveTo>
                  <a:cubicBezTo>
                    <a:pt x="5" y="31"/>
                    <a:pt x="7" y="23"/>
                    <a:pt x="11" y="16"/>
                  </a:cubicBezTo>
                  <a:cubicBezTo>
                    <a:pt x="13" y="12"/>
                    <a:pt x="17" y="8"/>
                    <a:pt x="24" y="0"/>
                  </a:cubicBezTo>
                  <a:cubicBezTo>
                    <a:pt x="121" y="44"/>
                    <a:pt x="218" y="89"/>
                    <a:pt x="320" y="135"/>
                  </a:cubicBezTo>
                  <a:cubicBezTo>
                    <a:pt x="312" y="152"/>
                    <a:pt x="306" y="164"/>
                    <a:pt x="298" y="181"/>
                  </a:cubicBezTo>
                  <a:cubicBezTo>
                    <a:pt x="198" y="135"/>
                    <a:pt x="101" y="91"/>
                    <a:pt x="0"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00">
              <a:extLst>
                <a:ext uri="{FF2B5EF4-FFF2-40B4-BE49-F238E27FC236}">
                  <a16:creationId xmlns:a16="http://schemas.microsoft.com/office/drawing/2014/main" id="{001DDCAA-C90E-485B-B7C4-1CD7AE42D2A8}"/>
                </a:ext>
              </a:extLst>
            </p:cNvPr>
            <p:cNvSpPr>
              <a:spLocks/>
            </p:cNvSpPr>
            <p:nvPr/>
          </p:nvSpPr>
          <p:spPr bwMode="auto">
            <a:xfrm>
              <a:off x="7432675" y="4010025"/>
              <a:ext cx="107950" cy="217488"/>
            </a:xfrm>
            <a:custGeom>
              <a:avLst/>
              <a:gdLst>
                <a:gd name="T0" fmla="*/ 0 w 262"/>
                <a:gd name="T1" fmla="*/ 37 h 266"/>
                <a:gd name="T2" fmla="*/ 32 w 262"/>
                <a:gd name="T3" fmla="*/ 0 h 266"/>
                <a:gd name="T4" fmla="*/ 262 w 262"/>
                <a:gd name="T5" fmla="*/ 238 h 266"/>
                <a:gd name="T6" fmla="*/ 242 w 262"/>
                <a:gd name="T7" fmla="*/ 256 h 266"/>
                <a:gd name="T8" fmla="*/ 221 w 262"/>
                <a:gd name="T9" fmla="*/ 266 h 266"/>
                <a:gd name="T10" fmla="*/ 0 w 262"/>
                <a:gd name="T11" fmla="*/ 37 h 266"/>
              </a:gdLst>
              <a:ahLst/>
              <a:cxnLst>
                <a:cxn ang="0">
                  <a:pos x="T0" y="T1"/>
                </a:cxn>
                <a:cxn ang="0">
                  <a:pos x="T2" y="T3"/>
                </a:cxn>
                <a:cxn ang="0">
                  <a:pos x="T4" y="T5"/>
                </a:cxn>
                <a:cxn ang="0">
                  <a:pos x="T6" y="T7"/>
                </a:cxn>
                <a:cxn ang="0">
                  <a:pos x="T8" y="T9"/>
                </a:cxn>
                <a:cxn ang="0">
                  <a:pos x="T10" y="T11"/>
                </a:cxn>
              </a:cxnLst>
              <a:rect l="0" t="0" r="r" b="b"/>
              <a:pathLst>
                <a:path w="262" h="266">
                  <a:moveTo>
                    <a:pt x="0" y="37"/>
                  </a:moveTo>
                  <a:cubicBezTo>
                    <a:pt x="13" y="22"/>
                    <a:pt x="21" y="13"/>
                    <a:pt x="32" y="0"/>
                  </a:cubicBezTo>
                  <a:cubicBezTo>
                    <a:pt x="122" y="69"/>
                    <a:pt x="202" y="142"/>
                    <a:pt x="262" y="238"/>
                  </a:cubicBezTo>
                  <a:cubicBezTo>
                    <a:pt x="253" y="246"/>
                    <a:pt x="248" y="252"/>
                    <a:pt x="242" y="256"/>
                  </a:cubicBezTo>
                  <a:cubicBezTo>
                    <a:pt x="236" y="259"/>
                    <a:pt x="230" y="261"/>
                    <a:pt x="221" y="266"/>
                  </a:cubicBezTo>
                  <a:cubicBezTo>
                    <a:pt x="162" y="177"/>
                    <a:pt x="85" y="106"/>
                    <a:pt x="0"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01">
              <a:extLst>
                <a:ext uri="{FF2B5EF4-FFF2-40B4-BE49-F238E27FC236}">
                  <a16:creationId xmlns:a16="http://schemas.microsoft.com/office/drawing/2014/main" id="{ABB4DFBA-86F4-4FDB-BB1E-82A995FC0E26}"/>
                </a:ext>
              </a:extLst>
            </p:cNvPr>
            <p:cNvSpPr>
              <a:spLocks/>
            </p:cNvSpPr>
            <p:nvPr/>
          </p:nvSpPr>
          <p:spPr bwMode="auto">
            <a:xfrm>
              <a:off x="7256463" y="1908175"/>
              <a:ext cx="103188" cy="61913"/>
            </a:xfrm>
            <a:custGeom>
              <a:avLst/>
              <a:gdLst>
                <a:gd name="T0" fmla="*/ 248 w 251"/>
                <a:gd name="T1" fmla="*/ 34 h 76"/>
                <a:gd name="T2" fmla="*/ 98 w 251"/>
                <a:gd name="T3" fmla="*/ 59 h 76"/>
                <a:gd name="T4" fmla="*/ 36 w 251"/>
                <a:gd name="T5" fmla="*/ 68 h 76"/>
                <a:gd name="T6" fmla="*/ 3 w 251"/>
                <a:gd name="T7" fmla="*/ 56 h 76"/>
                <a:gd name="T8" fmla="*/ 33 w 251"/>
                <a:gd name="T9" fmla="*/ 33 h 76"/>
                <a:gd name="T10" fmla="*/ 135 w 251"/>
                <a:gd name="T11" fmla="*/ 16 h 76"/>
                <a:gd name="T12" fmla="*/ 225 w 251"/>
                <a:gd name="T13" fmla="*/ 3 h 76"/>
                <a:gd name="T14" fmla="*/ 248 w 251"/>
                <a:gd name="T15" fmla="*/ 34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1" h="76">
                  <a:moveTo>
                    <a:pt x="248" y="34"/>
                  </a:moveTo>
                  <a:cubicBezTo>
                    <a:pt x="197" y="43"/>
                    <a:pt x="148" y="51"/>
                    <a:pt x="98" y="59"/>
                  </a:cubicBezTo>
                  <a:cubicBezTo>
                    <a:pt x="77" y="62"/>
                    <a:pt x="57" y="66"/>
                    <a:pt x="36" y="68"/>
                  </a:cubicBezTo>
                  <a:cubicBezTo>
                    <a:pt x="23" y="69"/>
                    <a:pt x="7" y="76"/>
                    <a:pt x="3" y="56"/>
                  </a:cubicBezTo>
                  <a:cubicBezTo>
                    <a:pt x="0" y="34"/>
                    <a:pt x="20" y="35"/>
                    <a:pt x="33" y="33"/>
                  </a:cubicBezTo>
                  <a:cubicBezTo>
                    <a:pt x="67" y="26"/>
                    <a:pt x="101" y="22"/>
                    <a:pt x="135" y="16"/>
                  </a:cubicBezTo>
                  <a:cubicBezTo>
                    <a:pt x="165" y="12"/>
                    <a:pt x="195" y="7"/>
                    <a:pt x="225" y="3"/>
                  </a:cubicBezTo>
                  <a:cubicBezTo>
                    <a:pt x="244" y="0"/>
                    <a:pt x="251" y="10"/>
                    <a:pt x="248"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02">
              <a:extLst>
                <a:ext uri="{FF2B5EF4-FFF2-40B4-BE49-F238E27FC236}">
                  <a16:creationId xmlns:a16="http://schemas.microsoft.com/office/drawing/2014/main" id="{F52DC87E-5F2C-47BA-B4DD-611B1DD6C7A1}"/>
                </a:ext>
              </a:extLst>
            </p:cNvPr>
            <p:cNvSpPr>
              <a:spLocks/>
            </p:cNvSpPr>
            <p:nvPr/>
          </p:nvSpPr>
          <p:spPr bwMode="auto">
            <a:xfrm>
              <a:off x="7451725" y="1847850"/>
              <a:ext cx="103188" cy="57150"/>
            </a:xfrm>
            <a:custGeom>
              <a:avLst/>
              <a:gdLst>
                <a:gd name="T0" fmla="*/ 19 w 252"/>
                <a:gd name="T1" fmla="*/ 71 h 71"/>
                <a:gd name="T2" fmla="*/ 3 w 252"/>
                <a:gd name="T3" fmla="*/ 53 h 71"/>
                <a:gd name="T4" fmla="*/ 23 w 252"/>
                <a:gd name="T5" fmla="*/ 34 h 71"/>
                <a:gd name="T6" fmla="*/ 220 w 252"/>
                <a:gd name="T7" fmla="*/ 2 h 71"/>
                <a:gd name="T8" fmla="*/ 248 w 252"/>
                <a:gd name="T9" fmla="*/ 15 h 71"/>
                <a:gd name="T10" fmla="*/ 226 w 252"/>
                <a:gd name="T11" fmla="*/ 37 h 71"/>
                <a:gd name="T12" fmla="*/ 77 w 252"/>
                <a:gd name="T13" fmla="*/ 61 h 71"/>
                <a:gd name="T14" fmla="*/ 19 w 252"/>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71">
                  <a:moveTo>
                    <a:pt x="19" y="71"/>
                  </a:moveTo>
                  <a:cubicBezTo>
                    <a:pt x="15" y="66"/>
                    <a:pt x="5" y="61"/>
                    <a:pt x="3" y="53"/>
                  </a:cubicBezTo>
                  <a:cubicBezTo>
                    <a:pt x="0" y="39"/>
                    <a:pt x="13" y="36"/>
                    <a:pt x="23" y="34"/>
                  </a:cubicBezTo>
                  <a:cubicBezTo>
                    <a:pt x="89" y="23"/>
                    <a:pt x="154" y="12"/>
                    <a:pt x="220" y="2"/>
                  </a:cubicBezTo>
                  <a:cubicBezTo>
                    <a:pt x="232" y="0"/>
                    <a:pt x="245" y="0"/>
                    <a:pt x="248" y="15"/>
                  </a:cubicBezTo>
                  <a:cubicBezTo>
                    <a:pt x="252" y="32"/>
                    <a:pt x="239" y="35"/>
                    <a:pt x="226" y="37"/>
                  </a:cubicBezTo>
                  <a:cubicBezTo>
                    <a:pt x="177" y="45"/>
                    <a:pt x="127" y="53"/>
                    <a:pt x="77" y="61"/>
                  </a:cubicBezTo>
                  <a:cubicBezTo>
                    <a:pt x="60" y="64"/>
                    <a:pt x="43" y="67"/>
                    <a:pt x="1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03">
              <a:extLst>
                <a:ext uri="{FF2B5EF4-FFF2-40B4-BE49-F238E27FC236}">
                  <a16:creationId xmlns:a16="http://schemas.microsoft.com/office/drawing/2014/main" id="{24A26656-B76B-47F8-B61A-701E862533DB}"/>
                </a:ext>
              </a:extLst>
            </p:cNvPr>
            <p:cNvSpPr>
              <a:spLocks/>
            </p:cNvSpPr>
            <p:nvPr/>
          </p:nvSpPr>
          <p:spPr bwMode="auto">
            <a:xfrm>
              <a:off x="6484938" y="2205038"/>
              <a:ext cx="100013" cy="77788"/>
            </a:xfrm>
            <a:custGeom>
              <a:avLst/>
              <a:gdLst>
                <a:gd name="T0" fmla="*/ 242 w 242"/>
                <a:gd name="T1" fmla="*/ 29 h 95"/>
                <a:gd name="T2" fmla="*/ 219 w 242"/>
                <a:gd name="T3" fmla="*/ 39 h 95"/>
                <a:gd name="T4" fmla="*/ 31 w 242"/>
                <a:gd name="T5" fmla="*/ 91 h 95"/>
                <a:gd name="T6" fmla="*/ 16 w 242"/>
                <a:gd name="T7" fmla="*/ 94 h 95"/>
                <a:gd name="T8" fmla="*/ 1 w 242"/>
                <a:gd name="T9" fmla="*/ 85 h 95"/>
                <a:gd name="T10" fmla="*/ 6 w 242"/>
                <a:gd name="T11" fmla="*/ 64 h 95"/>
                <a:gd name="T12" fmla="*/ 20 w 242"/>
                <a:gd name="T13" fmla="*/ 58 h 95"/>
                <a:gd name="T14" fmla="*/ 207 w 242"/>
                <a:gd name="T15" fmla="*/ 5 h 95"/>
                <a:gd name="T16" fmla="*/ 242 w 242"/>
                <a:gd name="T17" fmla="*/ 2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95">
                  <a:moveTo>
                    <a:pt x="242" y="29"/>
                  </a:moveTo>
                  <a:cubicBezTo>
                    <a:pt x="233" y="33"/>
                    <a:pt x="226" y="37"/>
                    <a:pt x="219" y="39"/>
                  </a:cubicBezTo>
                  <a:cubicBezTo>
                    <a:pt x="156" y="57"/>
                    <a:pt x="94" y="74"/>
                    <a:pt x="31" y="91"/>
                  </a:cubicBezTo>
                  <a:cubicBezTo>
                    <a:pt x="26" y="92"/>
                    <a:pt x="21" y="95"/>
                    <a:pt x="16" y="94"/>
                  </a:cubicBezTo>
                  <a:cubicBezTo>
                    <a:pt x="10" y="93"/>
                    <a:pt x="2" y="89"/>
                    <a:pt x="1" y="85"/>
                  </a:cubicBezTo>
                  <a:cubicBezTo>
                    <a:pt x="0" y="78"/>
                    <a:pt x="2" y="70"/>
                    <a:pt x="6" y="64"/>
                  </a:cubicBezTo>
                  <a:cubicBezTo>
                    <a:pt x="8" y="60"/>
                    <a:pt x="15" y="59"/>
                    <a:pt x="20" y="58"/>
                  </a:cubicBezTo>
                  <a:cubicBezTo>
                    <a:pt x="82" y="40"/>
                    <a:pt x="145" y="23"/>
                    <a:pt x="207" y="5"/>
                  </a:cubicBezTo>
                  <a:cubicBezTo>
                    <a:pt x="224" y="1"/>
                    <a:pt x="239" y="0"/>
                    <a:pt x="242"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04">
              <a:extLst>
                <a:ext uri="{FF2B5EF4-FFF2-40B4-BE49-F238E27FC236}">
                  <a16:creationId xmlns:a16="http://schemas.microsoft.com/office/drawing/2014/main" id="{4C447A74-2616-4834-BCB5-F1D9A6FC0A6C}"/>
                </a:ext>
              </a:extLst>
            </p:cNvPr>
            <p:cNvSpPr>
              <a:spLocks/>
            </p:cNvSpPr>
            <p:nvPr/>
          </p:nvSpPr>
          <p:spPr bwMode="auto">
            <a:xfrm>
              <a:off x="7645400" y="1778000"/>
              <a:ext cx="103188" cy="61913"/>
            </a:xfrm>
            <a:custGeom>
              <a:avLst/>
              <a:gdLst>
                <a:gd name="T0" fmla="*/ 20 w 248"/>
                <a:gd name="T1" fmla="*/ 77 h 77"/>
                <a:gd name="T2" fmla="*/ 4 w 248"/>
                <a:gd name="T3" fmla="*/ 60 h 77"/>
                <a:gd name="T4" fmla="*/ 22 w 248"/>
                <a:gd name="T5" fmla="*/ 39 h 77"/>
                <a:gd name="T6" fmla="*/ 155 w 248"/>
                <a:gd name="T7" fmla="*/ 14 h 77"/>
                <a:gd name="T8" fmla="*/ 226 w 248"/>
                <a:gd name="T9" fmla="*/ 1 h 77"/>
                <a:gd name="T10" fmla="*/ 246 w 248"/>
                <a:gd name="T11" fmla="*/ 13 h 77"/>
                <a:gd name="T12" fmla="*/ 235 w 248"/>
                <a:gd name="T13" fmla="*/ 33 h 77"/>
                <a:gd name="T14" fmla="*/ 20 w 248"/>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 h="77">
                  <a:moveTo>
                    <a:pt x="20" y="77"/>
                  </a:moveTo>
                  <a:cubicBezTo>
                    <a:pt x="15" y="72"/>
                    <a:pt x="6" y="67"/>
                    <a:pt x="4" y="60"/>
                  </a:cubicBezTo>
                  <a:cubicBezTo>
                    <a:pt x="0" y="47"/>
                    <a:pt x="11" y="41"/>
                    <a:pt x="22" y="39"/>
                  </a:cubicBezTo>
                  <a:cubicBezTo>
                    <a:pt x="66" y="30"/>
                    <a:pt x="111" y="22"/>
                    <a:pt x="155" y="14"/>
                  </a:cubicBezTo>
                  <a:cubicBezTo>
                    <a:pt x="179" y="9"/>
                    <a:pt x="202" y="4"/>
                    <a:pt x="226" y="1"/>
                  </a:cubicBezTo>
                  <a:cubicBezTo>
                    <a:pt x="232" y="0"/>
                    <a:pt x="244" y="7"/>
                    <a:pt x="246" y="13"/>
                  </a:cubicBezTo>
                  <a:cubicBezTo>
                    <a:pt x="248" y="18"/>
                    <a:pt x="241" y="32"/>
                    <a:pt x="235" y="33"/>
                  </a:cubicBezTo>
                  <a:cubicBezTo>
                    <a:pt x="165" y="48"/>
                    <a:pt x="95" y="62"/>
                    <a:pt x="20"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05">
              <a:extLst>
                <a:ext uri="{FF2B5EF4-FFF2-40B4-BE49-F238E27FC236}">
                  <a16:creationId xmlns:a16="http://schemas.microsoft.com/office/drawing/2014/main" id="{6CA85A20-84D6-4E67-91A8-1C69DA8D1C10}"/>
                </a:ext>
              </a:extLst>
            </p:cNvPr>
            <p:cNvSpPr>
              <a:spLocks/>
            </p:cNvSpPr>
            <p:nvPr/>
          </p:nvSpPr>
          <p:spPr bwMode="auto">
            <a:xfrm>
              <a:off x="7061200" y="1970088"/>
              <a:ext cx="104775" cy="61913"/>
            </a:xfrm>
            <a:custGeom>
              <a:avLst/>
              <a:gdLst>
                <a:gd name="T0" fmla="*/ 243 w 253"/>
                <a:gd name="T1" fmla="*/ 0 h 75"/>
                <a:gd name="T2" fmla="*/ 234 w 253"/>
                <a:gd name="T3" fmla="*/ 37 h 75"/>
                <a:gd name="T4" fmla="*/ 12 w 253"/>
                <a:gd name="T5" fmla="*/ 75 h 75"/>
                <a:gd name="T6" fmla="*/ 20 w 253"/>
                <a:gd name="T7" fmla="*/ 38 h 75"/>
                <a:gd name="T8" fmla="*/ 243 w 253"/>
                <a:gd name="T9" fmla="*/ 0 h 75"/>
              </a:gdLst>
              <a:ahLst/>
              <a:cxnLst>
                <a:cxn ang="0">
                  <a:pos x="T0" y="T1"/>
                </a:cxn>
                <a:cxn ang="0">
                  <a:pos x="T2" y="T3"/>
                </a:cxn>
                <a:cxn ang="0">
                  <a:pos x="T4" y="T5"/>
                </a:cxn>
                <a:cxn ang="0">
                  <a:pos x="T6" y="T7"/>
                </a:cxn>
                <a:cxn ang="0">
                  <a:pos x="T8" y="T9"/>
                </a:cxn>
              </a:cxnLst>
              <a:rect l="0" t="0" r="r" b="b"/>
              <a:pathLst>
                <a:path w="253" h="75">
                  <a:moveTo>
                    <a:pt x="243" y="0"/>
                  </a:moveTo>
                  <a:cubicBezTo>
                    <a:pt x="253" y="22"/>
                    <a:pt x="252" y="34"/>
                    <a:pt x="234" y="37"/>
                  </a:cubicBezTo>
                  <a:cubicBezTo>
                    <a:pt x="160" y="50"/>
                    <a:pt x="86" y="62"/>
                    <a:pt x="12" y="75"/>
                  </a:cubicBezTo>
                  <a:cubicBezTo>
                    <a:pt x="1" y="56"/>
                    <a:pt x="0" y="42"/>
                    <a:pt x="20" y="38"/>
                  </a:cubicBezTo>
                  <a:cubicBezTo>
                    <a:pt x="94" y="25"/>
                    <a:pt x="168" y="13"/>
                    <a:pt x="2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06">
              <a:extLst>
                <a:ext uri="{FF2B5EF4-FFF2-40B4-BE49-F238E27FC236}">
                  <a16:creationId xmlns:a16="http://schemas.microsoft.com/office/drawing/2014/main" id="{4A0F0213-9D50-4A01-A1B7-99A91691EEEB}"/>
                </a:ext>
              </a:extLst>
            </p:cNvPr>
            <p:cNvSpPr>
              <a:spLocks/>
            </p:cNvSpPr>
            <p:nvPr/>
          </p:nvSpPr>
          <p:spPr bwMode="auto">
            <a:xfrm>
              <a:off x="6165850" y="2497138"/>
              <a:ext cx="57150" cy="184150"/>
            </a:xfrm>
            <a:custGeom>
              <a:avLst/>
              <a:gdLst>
                <a:gd name="T0" fmla="*/ 139 w 139"/>
                <a:gd name="T1" fmla="*/ 29 h 223"/>
                <a:gd name="T2" fmla="*/ 36 w 139"/>
                <a:gd name="T3" fmla="*/ 216 h 223"/>
                <a:gd name="T4" fmla="*/ 2 w 139"/>
                <a:gd name="T5" fmla="*/ 198 h 223"/>
                <a:gd name="T6" fmla="*/ 16 w 139"/>
                <a:gd name="T7" fmla="*/ 133 h 223"/>
                <a:gd name="T8" fmla="*/ 103 w 139"/>
                <a:gd name="T9" fmla="*/ 16 h 223"/>
                <a:gd name="T10" fmla="*/ 139 w 139"/>
                <a:gd name="T11" fmla="*/ 29 h 223"/>
              </a:gdLst>
              <a:ahLst/>
              <a:cxnLst>
                <a:cxn ang="0">
                  <a:pos x="T0" y="T1"/>
                </a:cxn>
                <a:cxn ang="0">
                  <a:pos x="T2" y="T3"/>
                </a:cxn>
                <a:cxn ang="0">
                  <a:pos x="T4" y="T5"/>
                </a:cxn>
                <a:cxn ang="0">
                  <a:pos x="T6" y="T7"/>
                </a:cxn>
                <a:cxn ang="0">
                  <a:pos x="T8" y="T9"/>
                </a:cxn>
                <a:cxn ang="0">
                  <a:pos x="T10" y="T11"/>
                </a:cxn>
              </a:cxnLst>
              <a:rect l="0" t="0" r="r" b="b"/>
              <a:pathLst>
                <a:path w="139" h="223">
                  <a:moveTo>
                    <a:pt x="139" y="29"/>
                  </a:moveTo>
                  <a:cubicBezTo>
                    <a:pt x="84" y="79"/>
                    <a:pt x="33" y="134"/>
                    <a:pt x="36" y="216"/>
                  </a:cubicBezTo>
                  <a:cubicBezTo>
                    <a:pt x="6" y="223"/>
                    <a:pt x="0" y="221"/>
                    <a:pt x="2" y="198"/>
                  </a:cubicBezTo>
                  <a:cubicBezTo>
                    <a:pt x="4" y="176"/>
                    <a:pt x="9" y="154"/>
                    <a:pt x="16" y="133"/>
                  </a:cubicBezTo>
                  <a:cubicBezTo>
                    <a:pt x="33" y="85"/>
                    <a:pt x="66" y="49"/>
                    <a:pt x="103" y="16"/>
                  </a:cubicBezTo>
                  <a:cubicBezTo>
                    <a:pt x="120" y="0"/>
                    <a:pt x="130" y="6"/>
                    <a:pt x="139"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07">
              <a:extLst>
                <a:ext uri="{FF2B5EF4-FFF2-40B4-BE49-F238E27FC236}">
                  <a16:creationId xmlns:a16="http://schemas.microsoft.com/office/drawing/2014/main" id="{4BB3EDC8-2E2B-4630-BC6C-95FCFC68FAAA}"/>
                </a:ext>
              </a:extLst>
            </p:cNvPr>
            <p:cNvSpPr>
              <a:spLocks/>
            </p:cNvSpPr>
            <p:nvPr/>
          </p:nvSpPr>
          <p:spPr bwMode="auto">
            <a:xfrm>
              <a:off x="6677025" y="2116138"/>
              <a:ext cx="100013" cy="66675"/>
            </a:xfrm>
            <a:custGeom>
              <a:avLst/>
              <a:gdLst>
                <a:gd name="T0" fmla="*/ 228 w 246"/>
                <a:gd name="T1" fmla="*/ 0 h 82"/>
                <a:gd name="T2" fmla="*/ 242 w 246"/>
                <a:gd name="T3" fmla="*/ 17 h 82"/>
                <a:gd name="T4" fmla="*/ 224 w 246"/>
                <a:gd name="T5" fmla="*/ 37 h 82"/>
                <a:gd name="T6" fmla="*/ 72 w 246"/>
                <a:gd name="T7" fmla="*/ 71 h 82"/>
                <a:gd name="T8" fmla="*/ 21 w 246"/>
                <a:gd name="T9" fmla="*/ 81 h 82"/>
                <a:gd name="T10" fmla="*/ 0 w 246"/>
                <a:gd name="T11" fmla="*/ 69 h 82"/>
                <a:gd name="T12" fmla="*/ 14 w 246"/>
                <a:gd name="T13" fmla="*/ 49 h 82"/>
                <a:gd name="T14" fmla="*/ 44 w 246"/>
                <a:gd name="T15" fmla="*/ 41 h 82"/>
                <a:gd name="T16" fmla="*/ 199 w 246"/>
                <a:gd name="T17" fmla="*/ 6 h 82"/>
                <a:gd name="T18" fmla="*/ 228 w 246"/>
                <a:gd name="T19"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82">
                  <a:moveTo>
                    <a:pt x="228" y="0"/>
                  </a:moveTo>
                  <a:cubicBezTo>
                    <a:pt x="232" y="5"/>
                    <a:pt x="240" y="10"/>
                    <a:pt x="242" y="17"/>
                  </a:cubicBezTo>
                  <a:cubicBezTo>
                    <a:pt x="246" y="30"/>
                    <a:pt x="235" y="35"/>
                    <a:pt x="224" y="37"/>
                  </a:cubicBezTo>
                  <a:cubicBezTo>
                    <a:pt x="173" y="48"/>
                    <a:pt x="123" y="59"/>
                    <a:pt x="72" y="71"/>
                  </a:cubicBezTo>
                  <a:cubicBezTo>
                    <a:pt x="55" y="74"/>
                    <a:pt x="38" y="80"/>
                    <a:pt x="21" y="81"/>
                  </a:cubicBezTo>
                  <a:cubicBezTo>
                    <a:pt x="15" y="82"/>
                    <a:pt x="7" y="74"/>
                    <a:pt x="0" y="69"/>
                  </a:cubicBezTo>
                  <a:cubicBezTo>
                    <a:pt x="4" y="63"/>
                    <a:pt x="7" y="53"/>
                    <a:pt x="14" y="49"/>
                  </a:cubicBezTo>
                  <a:cubicBezTo>
                    <a:pt x="22" y="44"/>
                    <a:pt x="34" y="43"/>
                    <a:pt x="44" y="41"/>
                  </a:cubicBezTo>
                  <a:cubicBezTo>
                    <a:pt x="96" y="29"/>
                    <a:pt x="148" y="18"/>
                    <a:pt x="199" y="6"/>
                  </a:cubicBezTo>
                  <a:cubicBezTo>
                    <a:pt x="207" y="4"/>
                    <a:pt x="215" y="3"/>
                    <a:pt x="2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08">
              <a:extLst>
                <a:ext uri="{FF2B5EF4-FFF2-40B4-BE49-F238E27FC236}">
                  <a16:creationId xmlns:a16="http://schemas.microsoft.com/office/drawing/2014/main" id="{DD9B6324-BCE7-497B-9B0E-FC44AAACE667}"/>
                </a:ext>
              </a:extLst>
            </p:cNvPr>
            <p:cNvSpPr>
              <a:spLocks/>
            </p:cNvSpPr>
            <p:nvPr/>
          </p:nvSpPr>
          <p:spPr bwMode="auto">
            <a:xfrm>
              <a:off x="6867525" y="2039938"/>
              <a:ext cx="103188" cy="61913"/>
            </a:xfrm>
            <a:custGeom>
              <a:avLst/>
              <a:gdLst>
                <a:gd name="T0" fmla="*/ 11 w 252"/>
                <a:gd name="T1" fmla="*/ 76 h 76"/>
                <a:gd name="T2" fmla="*/ 20 w 252"/>
                <a:gd name="T3" fmla="*/ 40 h 76"/>
                <a:gd name="T4" fmla="*/ 227 w 252"/>
                <a:gd name="T5" fmla="*/ 1 h 76"/>
                <a:gd name="T6" fmla="*/ 247 w 252"/>
                <a:gd name="T7" fmla="*/ 13 h 76"/>
                <a:gd name="T8" fmla="*/ 232 w 252"/>
                <a:gd name="T9" fmla="*/ 35 h 76"/>
                <a:gd name="T10" fmla="*/ 69 w 252"/>
                <a:gd name="T11" fmla="*/ 66 h 76"/>
                <a:gd name="T12" fmla="*/ 11 w 252"/>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52" h="76">
                  <a:moveTo>
                    <a:pt x="11" y="76"/>
                  </a:moveTo>
                  <a:cubicBezTo>
                    <a:pt x="0" y="57"/>
                    <a:pt x="0" y="44"/>
                    <a:pt x="20" y="40"/>
                  </a:cubicBezTo>
                  <a:cubicBezTo>
                    <a:pt x="89" y="26"/>
                    <a:pt x="158" y="13"/>
                    <a:pt x="227" y="1"/>
                  </a:cubicBezTo>
                  <a:cubicBezTo>
                    <a:pt x="233" y="0"/>
                    <a:pt x="245" y="7"/>
                    <a:pt x="247" y="13"/>
                  </a:cubicBezTo>
                  <a:cubicBezTo>
                    <a:pt x="252" y="24"/>
                    <a:pt x="245" y="32"/>
                    <a:pt x="232" y="35"/>
                  </a:cubicBezTo>
                  <a:cubicBezTo>
                    <a:pt x="178" y="45"/>
                    <a:pt x="123" y="56"/>
                    <a:pt x="69" y="66"/>
                  </a:cubicBezTo>
                  <a:cubicBezTo>
                    <a:pt x="50" y="70"/>
                    <a:pt x="30" y="73"/>
                    <a:pt x="11"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09">
              <a:extLst>
                <a:ext uri="{FF2B5EF4-FFF2-40B4-BE49-F238E27FC236}">
                  <a16:creationId xmlns:a16="http://schemas.microsoft.com/office/drawing/2014/main" id="{C8C64B50-C695-4618-B886-562FA794E85E}"/>
                </a:ext>
              </a:extLst>
            </p:cNvPr>
            <p:cNvSpPr>
              <a:spLocks/>
            </p:cNvSpPr>
            <p:nvPr/>
          </p:nvSpPr>
          <p:spPr bwMode="auto">
            <a:xfrm>
              <a:off x="6296025" y="2322513"/>
              <a:ext cx="101600" cy="98425"/>
            </a:xfrm>
            <a:custGeom>
              <a:avLst/>
              <a:gdLst>
                <a:gd name="T0" fmla="*/ 19 w 245"/>
                <a:gd name="T1" fmla="*/ 120 h 120"/>
                <a:gd name="T2" fmla="*/ 18 w 245"/>
                <a:gd name="T3" fmla="*/ 84 h 120"/>
                <a:gd name="T4" fmla="*/ 217 w 245"/>
                <a:gd name="T5" fmla="*/ 2 h 120"/>
                <a:gd name="T6" fmla="*/ 239 w 245"/>
                <a:gd name="T7" fmla="*/ 11 h 120"/>
                <a:gd name="T8" fmla="*/ 227 w 245"/>
                <a:gd name="T9" fmla="*/ 35 h 120"/>
                <a:gd name="T10" fmla="*/ 171 w 245"/>
                <a:gd name="T11" fmla="*/ 56 h 120"/>
                <a:gd name="T12" fmla="*/ 19 w 245"/>
                <a:gd name="T13" fmla="*/ 120 h 120"/>
              </a:gdLst>
              <a:ahLst/>
              <a:cxnLst>
                <a:cxn ang="0">
                  <a:pos x="T0" y="T1"/>
                </a:cxn>
                <a:cxn ang="0">
                  <a:pos x="T2" y="T3"/>
                </a:cxn>
                <a:cxn ang="0">
                  <a:pos x="T4" y="T5"/>
                </a:cxn>
                <a:cxn ang="0">
                  <a:pos x="T6" y="T7"/>
                </a:cxn>
                <a:cxn ang="0">
                  <a:pos x="T8" y="T9"/>
                </a:cxn>
                <a:cxn ang="0">
                  <a:pos x="T10" y="T11"/>
                </a:cxn>
                <a:cxn ang="0">
                  <a:pos x="T12" y="T13"/>
                </a:cxn>
              </a:cxnLst>
              <a:rect l="0" t="0" r="r" b="b"/>
              <a:pathLst>
                <a:path w="245" h="120">
                  <a:moveTo>
                    <a:pt x="19" y="120"/>
                  </a:moveTo>
                  <a:cubicBezTo>
                    <a:pt x="6" y="104"/>
                    <a:pt x="0" y="92"/>
                    <a:pt x="18" y="84"/>
                  </a:cubicBezTo>
                  <a:cubicBezTo>
                    <a:pt x="84" y="56"/>
                    <a:pt x="150" y="28"/>
                    <a:pt x="217" y="2"/>
                  </a:cubicBezTo>
                  <a:cubicBezTo>
                    <a:pt x="222" y="0"/>
                    <a:pt x="235" y="5"/>
                    <a:pt x="239" y="11"/>
                  </a:cubicBezTo>
                  <a:cubicBezTo>
                    <a:pt x="245" y="22"/>
                    <a:pt x="239" y="30"/>
                    <a:pt x="227" y="35"/>
                  </a:cubicBezTo>
                  <a:cubicBezTo>
                    <a:pt x="208" y="42"/>
                    <a:pt x="189" y="49"/>
                    <a:pt x="171" y="56"/>
                  </a:cubicBezTo>
                  <a:cubicBezTo>
                    <a:pt x="121" y="77"/>
                    <a:pt x="71" y="98"/>
                    <a:pt x="19"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0">
              <a:extLst>
                <a:ext uri="{FF2B5EF4-FFF2-40B4-BE49-F238E27FC236}">
                  <a16:creationId xmlns:a16="http://schemas.microsoft.com/office/drawing/2014/main" id="{FEE7CA43-AB5D-46CE-B435-91ED7CACDC46}"/>
                </a:ext>
              </a:extLst>
            </p:cNvPr>
            <p:cNvSpPr>
              <a:spLocks/>
            </p:cNvSpPr>
            <p:nvPr/>
          </p:nvSpPr>
          <p:spPr bwMode="auto">
            <a:xfrm>
              <a:off x="7839075" y="1689100"/>
              <a:ext cx="103188" cy="73025"/>
            </a:xfrm>
            <a:custGeom>
              <a:avLst/>
              <a:gdLst>
                <a:gd name="T0" fmla="*/ 241 w 251"/>
                <a:gd name="T1" fmla="*/ 2 h 88"/>
                <a:gd name="T2" fmla="*/ 228 w 251"/>
                <a:gd name="T3" fmla="*/ 36 h 88"/>
                <a:gd name="T4" fmla="*/ 31 w 251"/>
                <a:gd name="T5" fmla="*/ 85 h 88"/>
                <a:gd name="T6" fmla="*/ 3 w 251"/>
                <a:gd name="T7" fmla="*/ 72 h 88"/>
                <a:gd name="T8" fmla="*/ 21 w 251"/>
                <a:gd name="T9" fmla="*/ 51 h 88"/>
                <a:gd name="T10" fmla="*/ 222 w 251"/>
                <a:gd name="T11" fmla="*/ 1 h 88"/>
                <a:gd name="T12" fmla="*/ 241 w 251"/>
                <a:gd name="T13" fmla="*/ 2 h 88"/>
              </a:gdLst>
              <a:ahLst/>
              <a:cxnLst>
                <a:cxn ang="0">
                  <a:pos x="T0" y="T1"/>
                </a:cxn>
                <a:cxn ang="0">
                  <a:pos x="T2" y="T3"/>
                </a:cxn>
                <a:cxn ang="0">
                  <a:pos x="T4" y="T5"/>
                </a:cxn>
                <a:cxn ang="0">
                  <a:pos x="T6" y="T7"/>
                </a:cxn>
                <a:cxn ang="0">
                  <a:pos x="T8" y="T9"/>
                </a:cxn>
                <a:cxn ang="0">
                  <a:pos x="T10" y="T11"/>
                </a:cxn>
                <a:cxn ang="0">
                  <a:pos x="T12" y="T13"/>
                </a:cxn>
              </a:cxnLst>
              <a:rect l="0" t="0" r="r" b="b"/>
              <a:pathLst>
                <a:path w="251" h="88">
                  <a:moveTo>
                    <a:pt x="241" y="2"/>
                  </a:moveTo>
                  <a:cubicBezTo>
                    <a:pt x="251" y="23"/>
                    <a:pt x="243" y="32"/>
                    <a:pt x="228" y="36"/>
                  </a:cubicBezTo>
                  <a:cubicBezTo>
                    <a:pt x="162" y="52"/>
                    <a:pt x="97" y="69"/>
                    <a:pt x="31" y="85"/>
                  </a:cubicBezTo>
                  <a:cubicBezTo>
                    <a:pt x="19" y="87"/>
                    <a:pt x="7" y="88"/>
                    <a:pt x="3" y="72"/>
                  </a:cubicBezTo>
                  <a:cubicBezTo>
                    <a:pt x="0" y="57"/>
                    <a:pt x="11" y="53"/>
                    <a:pt x="21" y="51"/>
                  </a:cubicBezTo>
                  <a:cubicBezTo>
                    <a:pt x="88" y="34"/>
                    <a:pt x="155" y="17"/>
                    <a:pt x="222" y="1"/>
                  </a:cubicBezTo>
                  <a:cubicBezTo>
                    <a:pt x="228" y="0"/>
                    <a:pt x="234" y="2"/>
                    <a:pt x="24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1">
              <a:extLst>
                <a:ext uri="{FF2B5EF4-FFF2-40B4-BE49-F238E27FC236}">
                  <a16:creationId xmlns:a16="http://schemas.microsoft.com/office/drawing/2014/main" id="{CDE48E1F-49B0-4DC1-B56A-52871089CCBF}"/>
                </a:ext>
              </a:extLst>
            </p:cNvPr>
            <p:cNvSpPr>
              <a:spLocks/>
            </p:cNvSpPr>
            <p:nvPr/>
          </p:nvSpPr>
          <p:spPr bwMode="auto">
            <a:xfrm>
              <a:off x="8029575" y="1565275"/>
              <a:ext cx="100013" cy="92075"/>
            </a:xfrm>
            <a:custGeom>
              <a:avLst/>
              <a:gdLst>
                <a:gd name="T0" fmla="*/ 228 w 244"/>
                <a:gd name="T1" fmla="*/ 0 h 111"/>
                <a:gd name="T2" fmla="*/ 224 w 244"/>
                <a:gd name="T3" fmla="*/ 37 h 111"/>
                <a:gd name="T4" fmla="*/ 29 w 244"/>
                <a:gd name="T5" fmla="*/ 107 h 111"/>
                <a:gd name="T6" fmla="*/ 14 w 244"/>
                <a:gd name="T7" fmla="*/ 109 h 111"/>
                <a:gd name="T8" fmla="*/ 2 w 244"/>
                <a:gd name="T9" fmla="*/ 95 h 111"/>
                <a:gd name="T10" fmla="*/ 5 w 244"/>
                <a:gd name="T11" fmla="*/ 81 h 111"/>
                <a:gd name="T12" fmla="*/ 19 w 244"/>
                <a:gd name="T13" fmla="*/ 74 h 111"/>
                <a:gd name="T14" fmla="*/ 228 w 244"/>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4" h="111">
                  <a:moveTo>
                    <a:pt x="228" y="0"/>
                  </a:moveTo>
                  <a:cubicBezTo>
                    <a:pt x="239" y="17"/>
                    <a:pt x="244" y="30"/>
                    <a:pt x="224" y="37"/>
                  </a:cubicBezTo>
                  <a:cubicBezTo>
                    <a:pt x="159" y="61"/>
                    <a:pt x="94" y="84"/>
                    <a:pt x="29" y="107"/>
                  </a:cubicBezTo>
                  <a:cubicBezTo>
                    <a:pt x="25" y="109"/>
                    <a:pt x="18" y="111"/>
                    <a:pt x="14" y="109"/>
                  </a:cubicBezTo>
                  <a:cubicBezTo>
                    <a:pt x="9" y="106"/>
                    <a:pt x="4" y="101"/>
                    <a:pt x="2" y="95"/>
                  </a:cubicBezTo>
                  <a:cubicBezTo>
                    <a:pt x="0" y="92"/>
                    <a:pt x="2" y="85"/>
                    <a:pt x="5" y="81"/>
                  </a:cubicBezTo>
                  <a:cubicBezTo>
                    <a:pt x="8" y="78"/>
                    <a:pt x="14" y="75"/>
                    <a:pt x="19" y="74"/>
                  </a:cubicBezTo>
                  <a:cubicBezTo>
                    <a:pt x="87" y="49"/>
                    <a:pt x="156" y="25"/>
                    <a:pt x="2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12">
              <a:extLst>
                <a:ext uri="{FF2B5EF4-FFF2-40B4-BE49-F238E27FC236}">
                  <a16:creationId xmlns:a16="http://schemas.microsoft.com/office/drawing/2014/main" id="{E9EA0E3A-7B55-4821-B665-867168373D15}"/>
                </a:ext>
              </a:extLst>
            </p:cNvPr>
            <p:cNvSpPr>
              <a:spLocks/>
            </p:cNvSpPr>
            <p:nvPr/>
          </p:nvSpPr>
          <p:spPr bwMode="auto">
            <a:xfrm>
              <a:off x="7735888" y="1001713"/>
              <a:ext cx="71438" cy="44450"/>
            </a:xfrm>
            <a:custGeom>
              <a:avLst/>
              <a:gdLst>
                <a:gd name="T0" fmla="*/ 172 w 172"/>
                <a:gd name="T1" fmla="*/ 45 h 54"/>
                <a:gd name="T2" fmla="*/ 157 w 172"/>
                <a:gd name="T3" fmla="*/ 53 h 54"/>
                <a:gd name="T4" fmla="*/ 0 w 172"/>
                <a:gd name="T5" fmla="*/ 16 h 54"/>
                <a:gd name="T6" fmla="*/ 16 w 172"/>
                <a:gd name="T7" fmla="*/ 0 h 54"/>
                <a:gd name="T8" fmla="*/ 171 w 172"/>
                <a:gd name="T9" fmla="*/ 33 h 54"/>
                <a:gd name="T10" fmla="*/ 172 w 172"/>
                <a:gd name="T11" fmla="*/ 45 h 54"/>
              </a:gdLst>
              <a:ahLst/>
              <a:cxnLst>
                <a:cxn ang="0">
                  <a:pos x="T0" y="T1"/>
                </a:cxn>
                <a:cxn ang="0">
                  <a:pos x="T2" y="T3"/>
                </a:cxn>
                <a:cxn ang="0">
                  <a:pos x="T4" y="T5"/>
                </a:cxn>
                <a:cxn ang="0">
                  <a:pos x="T6" y="T7"/>
                </a:cxn>
                <a:cxn ang="0">
                  <a:pos x="T8" y="T9"/>
                </a:cxn>
                <a:cxn ang="0">
                  <a:pos x="T10" y="T11"/>
                </a:cxn>
              </a:cxnLst>
              <a:rect l="0" t="0" r="r" b="b"/>
              <a:pathLst>
                <a:path w="172" h="54">
                  <a:moveTo>
                    <a:pt x="172" y="45"/>
                  </a:moveTo>
                  <a:cubicBezTo>
                    <a:pt x="167" y="48"/>
                    <a:pt x="161" y="54"/>
                    <a:pt x="157" y="53"/>
                  </a:cubicBezTo>
                  <a:cubicBezTo>
                    <a:pt x="105" y="45"/>
                    <a:pt x="54" y="35"/>
                    <a:pt x="0" y="16"/>
                  </a:cubicBezTo>
                  <a:cubicBezTo>
                    <a:pt x="8" y="8"/>
                    <a:pt x="12" y="0"/>
                    <a:pt x="16" y="0"/>
                  </a:cubicBezTo>
                  <a:cubicBezTo>
                    <a:pt x="69" y="3"/>
                    <a:pt x="120" y="19"/>
                    <a:pt x="171" y="33"/>
                  </a:cubicBezTo>
                  <a:cubicBezTo>
                    <a:pt x="172" y="37"/>
                    <a:pt x="172" y="41"/>
                    <a:pt x="172"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13">
              <a:extLst>
                <a:ext uri="{FF2B5EF4-FFF2-40B4-BE49-F238E27FC236}">
                  <a16:creationId xmlns:a16="http://schemas.microsoft.com/office/drawing/2014/main" id="{2E4423BD-43C3-408C-A3A3-E7C39526869A}"/>
                </a:ext>
              </a:extLst>
            </p:cNvPr>
            <p:cNvSpPr>
              <a:spLocks/>
            </p:cNvSpPr>
            <p:nvPr/>
          </p:nvSpPr>
          <p:spPr bwMode="auto">
            <a:xfrm>
              <a:off x="7480300" y="890588"/>
              <a:ext cx="71438" cy="44450"/>
            </a:xfrm>
            <a:custGeom>
              <a:avLst/>
              <a:gdLst>
                <a:gd name="T0" fmla="*/ 171 w 171"/>
                <a:gd name="T1" fmla="*/ 35 h 54"/>
                <a:gd name="T2" fmla="*/ 150 w 171"/>
                <a:gd name="T3" fmla="*/ 53 h 54"/>
                <a:gd name="T4" fmla="*/ 9 w 171"/>
                <a:gd name="T5" fmla="*/ 25 h 54"/>
                <a:gd name="T6" fmla="*/ 1 w 171"/>
                <a:gd name="T7" fmla="*/ 10 h 54"/>
                <a:gd name="T8" fmla="*/ 14 w 171"/>
                <a:gd name="T9" fmla="*/ 0 h 54"/>
                <a:gd name="T10" fmla="*/ 171 w 171"/>
                <a:gd name="T11" fmla="*/ 35 h 54"/>
              </a:gdLst>
              <a:ahLst/>
              <a:cxnLst>
                <a:cxn ang="0">
                  <a:pos x="T0" y="T1"/>
                </a:cxn>
                <a:cxn ang="0">
                  <a:pos x="T2" y="T3"/>
                </a:cxn>
                <a:cxn ang="0">
                  <a:pos x="T4" y="T5"/>
                </a:cxn>
                <a:cxn ang="0">
                  <a:pos x="T6" y="T7"/>
                </a:cxn>
                <a:cxn ang="0">
                  <a:pos x="T8" y="T9"/>
                </a:cxn>
                <a:cxn ang="0">
                  <a:pos x="T10" y="T11"/>
                </a:cxn>
              </a:cxnLst>
              <a:rect l="0" t="0" r="r" b="b"/>
              <a:pathLst>
                <a:path w="171" h="54">
                  <a:moveTo>
                    <a:pt x="171" y="35"/>
                  </a:moveTo>
                  <a:cubicBezTo>
                    <a:pt x="160" y="45"/>
                    <a:pt x="154" y="54"/>
                    <a:pt x="150" y="53"/>
                  </a:cubicBezTo>
                  <a:cubicBezTo>
                    <a:pt x="103" y="45"/>
                    <a:pt x="56" y="35"/>
                    <a:pt x="9" y="25"/>
                  </a:cubicBezTo>
                  <a:cubicBezTo>
                    <a:pt x="5" y="24"/>
                    <a:pt x="0" y="15"/>
                    <a:pt x="1" y="10"/>
                  </a:cubicBezTo>
                  <a:cubicBezTo>
                    <a:pt x="1" y="6"/>
                    <a:pt x="10" y="0"/>
                    <a:pt x="14" y="0"/>
                  </a:cubicBezTo>
                  <a:cubicBezTo>
                    <a:pt x="64" y="10"/>
                    <a:pt x="115" y="17"/>
                    <a:pt x="171"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14">
              <a:extLst>
                <a:ext uri="{FF2B5EF4-FFF2-40B4-BE49-F238E27FC236}">
                  <a16:creationId xmlns:a16="http://schemas.microsoft.com/office/drawing/2014/main" id="{6D125CAA-8086-4607-8EC4-E691CBEB2C99}"/>
                </a:ext>
              </a:extLst>
            </p:cNvPr>
            <p:cNvSpPr>
              <a:spLocks/>
            </p:cNvSpPr>
            <p:nvPr/>
          </p:nvSpPr>
          <p:spPr bwMode="auto">
            <a:xfrm>
              <a:off x="7610475" y="942975"/>
              <a:ext cx="68263" cy="46038"/>
            </a:xfrm>
            <a:custGeom>
              <a:avLst/>
              <a:gdLst>
                <a:gd name="T0" fmla="*/ 167 w 167"/>
                <a:gd name="T1" fmla="*/ 46 h 56"/>
                <a:gd name="T2" fmla="*/ 149 w 167"/>
                <a:gd name="T3" fmla="*/ 55 h 56"/>
                <a:gd name="T4" fmla="*/ 10 w 167"/>
                <a:gd name="T5" fmla="*/ 25 h 56"/>
                <a:gd name="T6" fmla="*/ 0 w 167"/>
                <a:gd name="T7" fmla="*/ 11 h 56"/>
                <a:gd name="T8" fmla="*/ 14 w 167"/>
                <a:gd name="T9" fmla="*/ 1 h 56"/>
                <a:gd name="T10" fmla="*/ 153 w 167"/>
                <a:gd name="T11" fmla="*/ 31 h 56"/>
                <a:gd name="T12" fmla="*/ 167 w 167"/>
                <a:gd name="T13" fmla="*/ 46 h 56"/>
              </a:gdLst>
              <a:ahLst/>
              <a:cxnLst>
                <a:cxn ang="0">
                  <a:pos x="T0" y="T1"/>
                </a:cxn>
                <a:cxn ang="0">
                  <a:pos x="T2" y="T3"/>
                </a:cxn>
                <a:cxn ang="0">
                  <a:pos x="T4" y="T5"/>
                </a:cxn>
                <a:cxn ang="0">
                  <a:pos x="T6" y="T7"/>
                </a:cxn>
                <a:cxn ang="0">
                  <a:pos x="T8" y="T9"/>
                </a:cxn>
                <a:cxn ang="0">
                  <a:pos x="T10" y="T11"/>
                </a:cxn>
                <a:cxn ang="0">
                  <a:pos x="T12" y="T13"/>
                </a:cxn>
              </a:cxnLst>
              <a:rect l="0" t="0" r="r" b="b"/>
              <a:pathLst>
                <a:path w="167" h="56">
                  <a:moveTo>
                    <a:pt x="167" y="46"/>
                  </a:moveTo>
                  <a:cubicBezTo>
                    <a:pt x="159" y="50"/>
                    <a:pt x="153" y="56"/>
                    <a:pt x="149" y="55"/>
                  </a:cubicBezTo>
                  <a:cubicBezTo>
                    <a:pt x="102" y="46"/>
                    <a:pt x="56" y="36"/>
                    <a:pt x="10" y="25"/>
                  </a:cubicBezTo>
                  <a:cubicBezTo>
                    <a:pt x="5" y="24"/>
                    <a:pt x="0" y="15"/>
                    <a:pt x="0" y="11"/>
                  </a:cubicBezTo>
                  <a:cubicBezTo>
                    <a:pt x="1" y="7"/>
                    <a:pt x="10" y="0"/>
                    <a:pt x="14" y="1"/>
                  </a:cubicBezTo>
                  <a:cubicBezTo>
                    <a:pt x="61" y="10"/>
                    <a:pt x="107" y="20"/>
                    <a:pt x="153" y="31"/>
                  </a:cubicBezTo>
                  <a:cubicBezTo>
                    <a:pt x="158" y="32"/>
                    <a:pt x="161" y="39"/>
                    <a:pt x="167"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15">
              <a:extLst>
                <a:ext uri="{FF2B5EF4-FFF2-40B4-BE49-F238E27FC236}">
                  <a16:creationId xmlns:a16="http://schemas.microsoft.com/office/drawing/2014/main" id="{128DDF03-060F-4DF4-AFA9-8067F61E9216}"/>
                </a:ext>
              </a:extLst>
            </p:cNvPr>
            <p:cNvSpPr>
              <a:spLocks/>
            </p:cNvSpPr>
            <p:nvPr/>
          </p:nvSpPr>
          <p:spPr bwMode="auto">
            <a:xfrm>
              <a:off x="7351713" y="835025"/>
              <a:ext cx="71438" cy="46038"/>
            </a:xfrm>
            <a:custGeom>
              <a:avLst/>
              <a:gdLst>
                <a:gd name="T0" fmla="*/ 8 w 175"/>
                <a:gd name="T1" fmla="*/ 0 h 57"/>
                <a:gd name="T2" fmla="*/ 175 w 175"/>
                <a:gd name="T3" fmla="*/ 41 h 57"/>
                <a:gd name="T4" fmla="*/ 151 w 175"/>
                <a:gd name="T5" fmla="*/ 56 h 57"/>
                <a:gd name="T6" fmla="*/ 14 w 175"/>
                <a:gd name="T7" fmla="*/ 27 h 57"/>
                <a:gd name="T8" fmla="*/ 0 w 175"/>
                <a:gd name="T9" fmla="*/ 10 h 57"/>
                <a:gd name="T10" fmla="*/ 8 w 175"/>
                <a:gd name="T11" fmla="*/ 0 h 57"/>
              </a:gdLst>
              <a:ahLst/>
              <a:cxnLst>
                <a:cxn ang="0">
                  <a:pos x="T0" y="T1"/>
                </a:cxn>
                <a:cxn ang="0">
                  <a:pos x="T2" y="T3"/>
                </a:cxn>
                <a:cxn ang="0">
                  <a:pos x="T4" y="T5"/>
                </a:cxn>
                <a:cxn ang="0">
                  <a:pos x="T6" y="T7"/>
                </a:cxn>
                <a:cxn ang="0">
                  <a:pos x="T8" y="T9"/>
                </a:cxn>
                <a:cxn ang="0">
                  <a:pos x="T10" y="T11"/>
                </a:cxn>
              </a:cxnLst>
              <a:rect l="0" t="0" r="r" b="b"/>
              <a:pathLst>
                <a:path w="175" h="57">
                  <a:moveTo>
                    <a:pt x="8" y="0"/>
                  </a:moveTo>
                  <a:cubicBezTo>
                    <a:pt x="61" y="10"/>
                    <a:pt x="115" y="19"/>
                    <a:pt x="175" y="41"/>
                  </a:cubicBezTo>
                  <a:cubicBezTo>
                    <a:pt x="162" y="50"/>
                    <a:pt x="155" y="57"/>
                    <a:pt x="151" y="56"/>
                  </a:cubicBezTo>
                  <a:cubicBezTo>
                    <a:pt x="105" y="47"/>
                    <a:pt x="60" y="38"/>
                    <a:pt x="14" y="27"/>
                  </a:cubicBezTo>
                  <a:cubicBezTo>
                    <a:pt x="8" y="25"/>
                    <a:pt x="5" y="16"/>
                    <a:pt x="0" y="10"/>
                  </a:cubicBezTo>
                  <a:cubicBezTo>
                    <a:pt x="3" y="7"/>
                    <a:pt x="5" y="3"/>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16">
              <a:extLst>
                <a:ext uri="{FF2B5EF4-FFF2-40B4-BE49-F238E27FC236}">
                  <a16:creationId xmlns:a16="http://schemas.microsoft.com/office/drawing/2014/main" id="{90F20F5F-5F30-40DF-8B12-510DA71CE3AD}"/>
                </a:ext>
              </a:extLst>
            </p:cNvPr>
            <p:cNvSpPr>
              <a:spLocks/>
            </p:cNvSpPr>
            <p:nvPr/>
          </p:nvSpPr>
          <p:spPr bwMode="auto">
            <a:xfrm>
              <a:off x="7226300" y="760413"/>
              <a:ext cx="65088" cy="60325"/>
            </a:xfrm>
            <a:custGeom>
              <a:avLst/>
              <a:gdLst>
                <a:gd name="T0" fmla="*/ 160 w 160"/>
                <a:gd name="T1" fmla="*/ 56 h 74"/>
                <a:gd name="T2" fmla="*/ 135 w 160"/>
                <a:gd name="T3" fmla="*/ 70 h 74"/>
                <a:gd name="T4" fmla="*/ 15 w 160"/>
                <a:gd name="T5" fmla="*/ 28 h 74"/>
                <a:gd name="T6" fmla="*/ 8 w 160"/>
                <a:gd name="T7" fmla="*/ 25 h 74"/>
                <a:gd name="T8" fmla="*/ 0 w 160"/>
                <a:gd name="T9" fmla="*/ 9 h 74"/>
                <a:gd name="T10" fmla="*/ 19 w 160"/>
                <a:gd name="T11" fmla="*/ 2 h 74"/>
                <a:gd name="T12" fmla="*/ 74 w 160"/>
                <a:gd name="T13" fmla="*/ 22 h 74"/>
                <a:gd name="T14" fmla="*/ 138 w 160"/>
                <a:gd name="T15" fmla="*/ 43 h 74"/>
                <a:gd name="T16" fmla="*/ 160 w 160"/>
                <a:gd name="T17" fmla="*/ 5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74">
                  <a:moveTo>
                    <a:pt x="160" y="56"/>
                  </a:moveTo>
                  <a:cubicBezTo>
                    <a:pt x="156" y="74"/>
                    <a:pt x="145" y="74"/>
                    <a:pt x="135" y="70"/>
                  </a:cubicBezTo>
                  <a:cubicBezTo>
                    <a:pt x="95" y="57"/>
                    <a:pt x="55" y="43"/>
                    <a:pt x="15" y="28"/>
                  </a:cubicBezTo>
                  <a:cubicBezTo>
                    <a:pt x="13" y="28"/>
                    <a:pt x="9" y="27"/>
                    <a:pt x="8" y="25"/>
                  </a:cubicBezTo>
                  <a:cubicBezTo>
                    <a:pt x="5" y="20"/>
                    <a:pt x="2" y="14"/>
                    <a:pt x="0" y="9"/>
                  </a:cubicBezTo>
                  <a:cubicBezTo>
                    <a:pt x="6" y="6"/>
                    <a:pt x="13" y="0"/>
                    <a:pt x="19" y="2"/>
                  </a:cubicBezTo>
                  <a:cubicBezTo>
                    <a:pt x="38" y="7"/>
                    <a:pt x="56" y="16"/>
                    <a:pt x="74" y="22"/>
                  </a:cubicBezTo>
                  <a:cubicBezTo>
                    <a:pt x="96" y="30"/>
                    <a:pt x="117" y="36"/>
                    <a:pt x="138" y="43"/>
                  </a:cubicBezTo>
                  <a:cubicBezTo>
                    <a:pt x="146" y="46"/>
                    <a:pt x="153" y="52"/>
                    <a:pt x="16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17">
              <a:extLst>
                <a:ext uri="{FF2B5EF4-FFF2-40B4-BE49-F238E27FC236}">
                  <a16:creationId xmlns:a16="http://schemas.microsoft.com/office/drawing/2014/main" id="{3698BF77-C4B8-4CA1-BBD2-7066B52F4A98}"/>
                </a:ext>
              </a:extLst>
            </p:cNvPr>
            <p:cNvSpPr>
              <a:spLocks/>
            </p:cNvSpPr>
            <p:nvPr/>
          </p:nvSpPr>
          <p:spPr bwMode="auto">
            <a:xfrm>
              <a:off x="8166100" y="1408113"/>
              <a:ext cx="42863" cy="109538"/>
            </a:xfrm>
            <a:custGeom>
              <a:avLst/>
              <a:gdLst>
                <a:gd name="T0" fmla="*/ 0 w 103"/>
                <a:gd name="T1" fmla="*/ 133 h 133"/>
                <a:gd name="T2" fmla="*/ 13 w 103"/>
                <a:gd name="T3" fmla="*/ 109 h 133"/>
                <a:gd name="T4" fmla="*/ 78 w 103"/>
                <a:gd name="T5" fmla="*/ 11 h 133"/>
                <a:gd name="T6" fmla="*/ 95 w 103"/>
                <a:gd name="T7" fmla="*/ 0 h 133"/>
                <a:gd name="T8" fmla="*/ 103 w 103"/>
                <a:gd name="T9" fmla="*/ 20 h 133"/>
                <a:gd name="T10" fmla="*/ 0 w 103"/>
                <a:gd name="T11" fmla="*/ 133 h 133"/>
              </a:gdLst>
              <a:ahLst/>
              <a:cxnLst>
                <a:cxn ang="0">
                  <a:pos x="T0" y="T1"/>
                </a:cxn>
                <a:cxn ang="0">
                  <a:pos x="T2" y="T3"/>
                </a:cxn>
                <a:cxn ang="0">
                  <a:pos x="T4" y="T5"/>
                </a:cxn>
                <a:cxn ang="0">
                  <a:pos x="T6" y="T7"/>
                </a:cxn>
                <a:cxn ang="0">
                  <a:pos x="T8" y="T9"/>
                </a:cxn>
                <a:cxn ang="0">
                  <a:pos x="T10" y="T11"/>
                </a:cxn>
              </a:cxnLst>
              <a:rect l="0" t="0" r="r" b="b"/>
              <a:pathLst>
                <a:path w="103" h="133">
                  <a:moveTo>
                    <a:pt x="0" y="133"/>
                  </a:moveTo>
                  <a:cubicBezTo>
                    <a:pt x="5" y="125"/>
                    <a:pt x="7" y="115"/>
                    <a:pt x="13" y="109"/>
                  </a:cubicBezTo>
                  <a:cubicBezTo>
                    <a:pt x="42" y="81"/>
                    <a:pt x="68" y="52"/>
                    <a:pt x="78" y="11"/>
                  </a:cubicBezTo>
                  <a:cubicBezTo>
                    <a:pt x="79" y="6"/>
                    <a:pt x="89" y="3"/>
                    <a:pt x="95" y="0"/>
                  </a:cubicBezTo>
                  <a:cubicBezTo>
                    <a:pt x="98" y="6"/>
                    <a:pt x="103" y="13"/>
                    <a:pt x="103" y="20"/>
                  </a:cubicBezTo>
                  <a:cubicBezTo>
                    <a:pt x="100" y="60"/>
                    <a:pt x="49" y="123"/>
                    <a:pt x="0"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18">
              <a:extLst>
                <a:ext uri="{FF2B5EF4-FFF2-40B4-BE49-F238E27FC236}">
                  <a16:creationId xmlns:a16="http://schemas.microsoft.com/office/drawing/2014/main" id="{0B218B50-31E9-40C4-B27D-48B7BC23C9F2}"/>
                </a:ext>
              </a:extLst>
            </p:cNvPr>
            <p:cNvSpPr>
              <a:spLocks/>
            </p:cNvSpPr>
            <p:nvPr/>
          </p:nvSpPr>
          <p:spPr bwMode="auto">
            <a:xfrm>
              <a:off x="7864475" y="1058863"/>
              <a:ext cx="68263" cy="50800"/>
            </a:xfrm>
            <a:custGeom>
              <a:avLst/>
              <a:gdLst>
                <a:gd name="T0" fmla="*/ 0 w 168"/>
                <a:gd name="T1" fmla="*/ 8 h 61"/>
                <a:gd name="T2" fmla="*/ 30 w 168"/>
                <a:gd name="T3" fmla="*/ 2 h 61"/>
                <a:gd name="T4" fmla="*/ 152 w 168"/>
                <a:gd name="T5" fmla="*/ 34 h 61"/>
                <a:gd name="T6" fmla="*/ 168 w 168"/>
                <a:gd name="T7" fmla="*/ 53 h 61"/>
                <a:gd name="T8" fmla="*/ 148 w 168"/>
                <a:gd name="T9" fmla="*/ 60 h 61"/>
                <a:gd name="T10" fmla="*/ 14 w 168"/>
                <a:gd name="T11" fmla="*/ 24 h 61"/>
                <a:gd name="T12" fmla="*/ 0 w 168"/>
                <a:gd name="T13" fmla="*/ 8 h 61"/>
              </a:gdLst>
              <a:ahLst/>
              <a:cxnLst>
                <a:cxn ang="0">
                  <a:pos x="T0" y="T1"/>
                </a:cxn>
                <a:cxn ang="0">
                  <a:pos x="T2" y="T3"/>
                </a:cxn>
                <a:cxn ang="0">
                  <a:pos x="T4" y="T5"/>
                </a:cxn>
                <a:cxn ang="0">
                  <a:pos x="T6" y="T7"/>
                </a:cxn>
                <a:cxn ang="0">
                  <a:pos x="T8" y="T9"/>
                </a:cxn>
                <a:cxn ang="0">
                  <a:pos x="T10" y="T11"/>
                </a:cxn>
                <a:cxn ang="0">
                  <a:pos x="T12" y="T13"/>
                </a:cxn>
              </a:cxnLst>
              <a:rect l="0" t="0" r="r" b="b"/>
              <a:pathLst>
                <a:path w="168" h="61">
                  <a:moveTo>
                    <a:pt x="0" y="8"/>
                  </a:moveTo>
                  <a:cubicBezTo>
                    <a:pt x="14" y="5"/>
                    <a:pt x="23" y="0"/>
                    <a:pt x="30" y="2"/>
                  </a:cubicBezTo>
                  <a:cubicBezTo>
                    <a:pt x="71" y="12"/>
                    <a:pt x="112" y="22"/>
                    <a:pt x="152" y="34"/>
                  </a:cubicBezTo>
                  <a:cubicBezTo>
                    <a:pt x="159" y="36"/>
                    <a:pt x="163" y="46"/>
                    <a:pt x="168" y="53"/>
                  </a:cubicBezTo>
                  <a:cubicBezTo>
                    <a:pt x="161" y="55"/>
                    <a:pt x="154" y="61"/>
                    <a:pt x="148" y="60"/>
                  </a:cubicBezTo>
                  <a:cubicBezTo>
                    <a:pt x="103" y="49"/>
                    <a:pt x="59" y="36"/>
                    <a:pt x="14" y="24"/>
                  </a:cubicBezTo>
                  <a:cubicBezTo>
                    <a:pt x="11" y="23"/>
                    <a:pt x="9" y="18"/>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19">
              <a:extLst>
                <a:ext uri="{FF2B5EF4-FFF2-40B4-BE49-F238E27FC236}">
                  <a16:creationId xmlns:a16="http://schemas.microsoft.com/office/drawing/2014/main" id="{00BE6978-6634-4546-8E13-5CB53A7A5269}"/>
                </a:ext>
              </a:extLst>
            </p:cNvPr>
            <p:cNvSpPr>
              <a:spLocks/>
            </p:cNvSpPr>
            <p:nvPr/>
          </p:nvSpPr>
          <p:spPr bwMode="auto">
            <a:xfrm>
              <a:off x="7993063" y="1130300"/>
              <a:ext cx="66675" cy="58738"/>
            </a:xfrm>
            <a:custGeom>
              <a:avLst/>
              <a:gdLst>
                <a:gd name="T0" fmla="*/ 5 w 161"/>
                <a:gd name="T1" fmla="*/ 0 h 72"/>
                <a:gd name="T2" fmla="*/ 161 w 161"/>
                <a:gd name="T3" fmla="*/ 51 h 72"/>
                <a:gd name="T4" fmla="*/ 139 w 161"/>
                <a:gd name="T5" fmla="*/ 69 h 72"/>
                <a:gd name="T6" fmla="*/ 15 w 161"/>
                <a:gd name="T7" fmla="*/ 26 h 72"/>
                <a:gd name="T8" fmla="*/ 0 w 161"/>
                <a:gd name="T9" fmla="*/ 9 h 72"/>
                <a:gd name="T10" fmla="*/ 5 w 161"/>
                <a:gd name="T11" fmla="*/ 0 h 72"/>
              </a:gdLst>
              <a:ahLst/>
              <a:cxnLst>
                <a:cxn ang="0">
                  <a:pos x="T0" y="T1"/>
                </a:cxn>
                <a:cxn ang="0">
                  <a:pos x="T2" y="T3"/>
                </a:cxn>
                <a:cxn ang="0">
                  <a:pos x="T4" y="T5"/>
                </a:cxn>
                <a:cxn ang="0">
                  <a:pos x="T6" y="T7"/>
                </a:cxn>
                <a:cxn ang="0">
                  <a:pos x="T8" y="T9"/>
                </a:cxn>
                <a:cxn ang="0">
                  <a:pos x="T10" y="T11"/>
                </a:cxn>
              </a:cxnLst>
              <a:rect l="0" t="0" r="r" b="b"/>
              <a:pathLst>
                <a:path w="161" h="72">
                  <a:moveTo>
                    <a:pt x="5" y="0"/>
                  </a:moveTo>
                  <a:cubicBezTo>
                    <a:pt x="60" y="9"/>
                    <a:pt x="111" y="29"/>
                    <a:pt x="161" y="51"/>
                  </a:cubicBezTo>
                  <a:cubicBezTo>
                    <a:pt x="161" y="71"/>
                    <a:pt x="150" y="72"/>
                    <a:pt x="139" y="69"/>
                  </a:cubicBezTo>
                  <a:cubicBezTo>
                    <a:pt x="98" y="55"/>
                    <a:pt x="56" y="41"/>
                    <a:pt x="15" y="26"/>
                  </a:cubicBezTo>
                  <a:cubicBezTo>
                    <a:pt x="9" y="24"/>
                    <a:pt x="5" y="15"/>
                    <a:pt x="0" y="9"/>
                  </a:cubicBezTo>
                  <a:cubicBezTo>
                    <a:pt x="2" y="6"/>
                    <a:pt x="3" y="3"/>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20">
              <a:extLst>
                <a:ext uri="{FF2B5EF4-FFF2-40B4-BE49-F238E27FC236}">
                  <a16:creationId xmlns:a16="http://schemas.microsoft.com/office/drawing/2014/main" id="{71271E2D-BF88-4402-8DC8-8DA21DB7A518}"/>
                </a:ext>
              </a:extLst>
            </p:cNvPr>
            <p:cNvSpPr>
              <a:spLocks/>
            </p:cNvSpPr>
            <p:nvPr/>
          </p:nvSpPr>
          <p:spPr bwMode="auto">
            <a:xfrm>
              <a:off x="8112125" y="1225550"/>
              <a:ext cx="63500" cy="79375"/>
            </a:xfrm>
            <a:custGeom>
              <a:avLst/>
              <a:gdLst>
                <a:gd name="T0" fmla="*/ 0 w 153"/>
                <a:gd name="T1" fmla="*/ 12 h 97"/>
                <a:gd name="T2" fmla="*/ 28 w 153"/>
                <a:gd name="T3" fmla="*/ 2 h 97"/>
                <a:gd name="T4" fmla="*/ 149 w 153"/>
                <a:gd name="T5" fmla="*/ 75 h 97"/>
                <a:gd name="T6" fmla="*/ 153 w 153"/>
                <a:gd name="T7" fmla="*/ 95 h 97"/>
                <a:gd name="T8" fmla="*/ 135 w 153"/>
                <a:gd name="T9" fmla="*/ 96 h 97"/>
                <a:gd name="T10" fmla="*/ 125 w 153"/>
                <a:gd name="T11" fmla="*/ 90 h 97"/>
                <a:gd name="T12" fmla="*/ 0 w 153"/>
                <a:gd name="T13" fmla="*/ 12 h 97"/>
              </a:gdLst>
              <a:ahLst/>
              <a:cxnLst>
                <a:cxn ang="0">
                  <a:pos x="T0" y="T1"/>
                </a:cxn>
                <a:cxn ang="0">
                  <a:pos x="T2" y="T3"/>
                </a:cxn>
                <a:cxn ang="0">
                  <a:pos x="T4" y="T5"/>
                </a:cxn>
                <a:cxn ang="0">
                  <a:pos x="T6" y="T7"/>
                </a:cxn>
                <a:cxn ang="0">
                  <a:pos x="T8" y="T9"/>
                </a:cxn>
                <a:cxn ang="0">
                  <a:pos x="T10" y="T11"/>
                </a:cxn>
                <a:cxn ang="0">
                  <a:pos x="T12" y="T13"/>
                </a:cxn>
              </a:cxnLst>
              <a:rect l="0" t="0" r="r" b="b"/>
              <a:pathLst>
                <a:path w="153" h="97">
                  <a:moveTo>
                    <a:pt x="0" y="12"/>
                  </a:moveTo>
                  <a:cubicBezTo>
                    <a:pt x="15" y="6"/>
                    <a:pt x="24" y="0"/>
                    <a:pt x="28" y="2"/>
                  </a:cubicBezTo>
                  <a:cubicBezTo>
                    <a:pt x="69" y="25"/>
                    <a:pt x="109" y="50"/>
                    <a:pt x="149" y="75"/>
                  </a:cubicBezTo>
                  <a:cubicBezTo>
                    <a:pt x="153" y="78"/>
                    <a:pt x="152" y="88"/>
                    <a:pt x="153" y="95"/>
                  </a:cubicBezTo>
                  <a:cubicBezTo>
                    <a:pt x="147" y="96"/>
                    <a:pt x="141" y="97"/>
                    <a:pt x="135" y="96"/>
                  </a:cubicBezTo>
                  <a:cubicBezTo>
                    <a:pt x="132" y="96"/>
                    <a:pt x="129" y="92"/>
                    <a:pt x="125" y="90"/>
                  </a:cubicBezTo>
                  <a:cubicBezTo>
                    <a:pt x="87" y="66"/>
                    <a:pt x="48" y="41"/>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21">
              <a:extLst>
                <a:ext uri="{FF2B5EF4-FFF2-40B4-BE49-F238E27FC236}">
                  <a16:creationId xmlns:a16="http://schemas.microsoft.com/office/drawing/2014/main" id="{A6BE3D59-AC66-43BA-A734-4C8D557399F3}"/>
                </a:ext>
              </a:extLst>
            </p:cNvPr>
            <p:cNvSpPr>
              <a:spLocks/>
            </p:cNvSpPr>
            <p:nvPr/>
          </p:nvSpPr>
          <p:spPr bwMode="auto">
            <a:xfrm>
              <a:off x="7593013" y="354013"/>
              <a:ext cx="38100" cy="28575"/>
            </a:xfrm>
            <a:custGeom>
              <a:avLst/>
              <a:gdLst>
                <a:gd name="T0" fmla="*/ 0 w 94"/>
                <a:gd name="T1" fmla="*/ 17 h 35"/>
                <a:gd name="T2" fmla="*/ 87 w 94"/>
                <a:gd name="T3" fmla="*/ 4 h 35"/>
                <a:gd name="T4" fmla="*/ 94 w 94"/>
                <a:gd name="T5" fmla="*/ 18 h 35"/>
                <a:gd name="T6" fmla="*/ 16 w 94"/>
                <a:gd name="T7" fmla="*/ 34 h 35"/>
                <a:gd name="T8" fmla="*/ 0 w 94"/>
                <a:gd name="T9" fmla="*/ 17 h 35"/>
              </a:gdLst>
              <a:ahLst/>
              <a:cxnLst>
                <a:cxn ang="0">
                  <a:pos x="T0" y="T1"/>
                </a:cxn>
                <a:cxn ang="0">
                  <a:pos x="T2" y="T3"/>
                </a:cxn>
                <a:cxn ang="0">
                  <a:pos x="T4" y="T5"/>
                </a:cxn>
                <a:cxn ang="0">
                  <a:pos x="T6" y="T7"/>
                </a:cxn>
                <a:cxn ang="0">
                  <a:pos x="T8" y="T9"/>
                </a:cxn>
              </a:cxnLst>
              <a:rect l="0" t="0" r="r" b="b"/>
              <a:pathLst>
                <a:path w="94" h="35">
                  <a:moveTo>
                    <a:pt x="0" y="17"/>
                  </a:moveTo>
                  <a:cubicBezTo>
                    <a:pt x="33" y="4"/>
                    <a:pt x="60" y="0"/>
                    <a:pt x="87" y="4"/>
                  </a:cubicBezTo>
                  <a:cubicBezTo>
                    <a:pt x="90" y="5"/>
                    <a:pt x="91" y="13"/>
                    <a:pt x="94" y="18"/>
                  </a:cubicBezTo>
                  <a:cubicBezTo>
                    <a:pt x="69" y="35"/>
                    <a:pt x="42" y="33"/>
                    <a:pt x="16" y="34"/>
                  </a:cubicBezTo>
                  <a:cubicBezTo>
                    <a:pt x="13" y="35"/>
                    <a:pt x="8" y="27"/>
                    <a:pt x="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22">
              <a:extLst>
                <a:ext uri="{FF2B5EF4-FFF2-40B4-BE49-F238E27FC236}">
                  <a16:creationId xmlns:a16="http://schemas.microsoft.com/office/drawing/2014/main" id="{F016317D-CA6A-4780-A1BC-3A99A663BFCB}"/>
                </a:ext>
              </a:extLst>
            </p:cNvPr>
            <p:cNvSpPr>
              <a:spLocks/>
            </p:cNvSpPr>
            <p:nvPr/>
          </p:nvSpPr>
          <p:spPr bwMode="auto">
            <a:xfrm>
              <a:off x="7985125" y="242888"/>
              <a:ext cx="38100" cy="31750"/>
            </a:xfrm>
            <a:custGeom>
              <a:avLst/>
              <a:gdLst>
                <a:gd name="T0" fmla="*/ 85 w 92"/>
                <a:gd name="T1" fmla="*/ 0 h 39"/>
                <a:gd name="T2" fmla="*/ 61 w 92"/>
                <a:gd name="T3" fmla="*/ 31 h 39"/>
                <a:gd name="T4" fmla="*/ 0 w 92"/>
                <a:gd name="T5" fmla="*/ 13 h 39"/>
                <a:gd name="T6" fmla="*/ 85 w 92"/>
                <a:gd name="T7" fmla="*/ 0 h 39"/>
              </a:gdLst>
              <a:ahLst/>
              <a:cxnLst>
                <a:cxn ang="0">
                  <a:pos x="T0" y="T1"/>
                </a:cxn>
                <a:cxn ang="0">
                  <a:pos x="T2" y="T3"/>
                </a:cxn>
                <a:cxn ang="0">
                  <a:pos x="T4" y="T5"/>
                </a:cxn>
                <a:cxn ang="0">
                  <a:pos x="T6" y="T7"/>
                </a:cxn>
              </a:cxnLst>
              <a:rect l="0" t="0" r="r" b="b"/>
              <a:pathLst>
                <a:path w="92" h="39">
                  <a:moveTo>
                    <a:pt x="85" y="0"/>
                  </a:moveTo>
                  <a:cubicBezTo>
                    <a:pt x="92" y="29"/>
                    <a:pt x="75" y="29"/>
                    <a:pt x="61" y="31"/>
                  </a:cubicBezTo>
                  <a:cubicBezTo>
                    <a:pt x="13" y="39"/>
                    <a:pt x="13" y="39"/>
                    <a:pt x="0" y="13"/>
                  </a:cubicBezTo>
                  <a:cubicBezTo>
                    <a:pt x="29" y="9"/>
                    <a:pt x="55" y="5"/>
                    <a:pt x="8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23">
              <a:extLst>
                <a:ext uri="{FF2B5EF4-FFF2-40B4-BE49-F238E27FC236}">
                  <a16:creationId xmlns:a16="http://schemas.microsoft.com/office/drawing/2014/main" id="{4A7B8A27-88BB-41DF-88F4-3E7E349C584D}"/>
                </a:ext>
              </a:extLst>
            </p:cNvPr>
            <p:cNvSpPr>
              <a:spLocks/>
            </p:cNvSpPr>
            <p:nvPr/>
          </p:nvSpPr>
          <p:spPr bwMode="auto">
            <a:xfrm>
              <a:off x="7529513" y="376238"/>
              <a:ext cx="36513" cy="26988"/>
            </a:xfrm>
            <a:custGeom>
              <a:avLst/>
              <a:gdLst>
                <a:gd name="T0" fmla="*/ 0 w 90"/>
                <a:gd name="T1" fmla="*/ 13 h 34"/>
                <a:gd name="T2" fmla="*/ 77 w 90"/>
                <a:gd name="T3" fmla="*/ 1 h 34"/>
                <a:gd name="T4" fmla="*/ 89 w 90"/>
                <a:gd name="T5" fmla="*/ 9 h 34"/>
                <a:gd name="T6" fmla="*/ 84 w 90"/>
                <a:gd name="T7" fmla="*/ 22 h 34"/>
                <a:gd name="T8" fmla="*/ 11 w 90"/>
                <a:gd name="T9" fmla="*/ 34 h 34"/>
                <a:gd name="T10" fmla="*/ 0 w 90"/>
                <a:gd name="T11" fmla="*/ 13 h 34"/>
              </a:gdLst>
              <a:ahLst/>
              <a:cxnLst>
                <a:cxn ang="0">
                  <a:pos x="T0" y="T1"/>
                </a:cxn>
                <a:cxn ang="0">
                  <a:pos x="T2" y="T3"/>
                </a:cxn>
                <a:cxn ang="0">
                  <a:pos x="T4" y="T5"/>
                </a:cxn>
                <a:cxn ang="0">
                  <a:pos x="T6" y="T7"/>
                </a:cxn>
                <a:cxn ang="0">
                  <a:pos x="T8" y="T9"/>
                </a:cxn>
                <a:cxn ang="0">
                  <a:pos x="T10" y="T11"/>
                </a:cxn>
              </a:cxnLst>
              <a:rect l="0" t="0" r="r" b="b"/>
              <a:pathLst>
                <a:path w="90" h="34">
                  <a:moveTo>
                    <a:pt x="0" y="13"/>
                  </a:moveTo>
                  <a:cubicBezTo>
                    <a:pt x="29" y="8"/>
                    <a:pt x="53" y="4"/>
                    <a:pt x="77" y="1"/>
                  </a:cubicBezTo>
                  <a:cubicBezTo>
                    <a:pt x="81" y="0"/>
                    <a:pt x="87" y="5"/>
                    <a:pt x="89" y="9"/>
                  </a:cubicBezTo>
                  <a:cubicBezTo>
                    <a:pt x="90" y="12"/>
                    <a:pt x="87" y="21"/>
                    <a:pt x="84" y="22"/>
                  </a:cubicBezTo>
                  <a:cubicBezTo>
                    <a:pt x="60" y="26"/>
                    <a:pt x="36" y="31"/>
                    <a:pt x="11" y="34"/>
                  </a:cubicBezTo>
                  <a:cubicBezTo>
                    <a:pt x="9" y="34"/>
                    <a:pt x="6" y="24"/>
                    <a:pt x="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24">
              <a:extLst>
                <a:ext uri="{FF2B5EF4-FFF2-40B4-BE49-F238E27FC236}">
                  <a16:creationId xmlns:a16="http://schemas.microsoft.com/office/drawing/2014/main" id="{FAEAAECE-E43B-4DEB-A714-FD15024B5C2F}"/>
                </a:ext>
              </a:extLst>
            </p:cNvPr>
            <p:cNvSpPr>
              <a:spLocks/>
            </p:cNvSpPr>
            <p:nvPr/>
          </p:nvSpPr>
          <p:spPr bwMode="auto">
            <a:xfrm>
              <a:off x="7466013" y="393700"/>
              <a:ext cx="38100" cy="34925"/>
            </a:xfrm>
            <a:custGeom>
              <a:avLst/>
              <a:gdLst>
                <a:gd name="T0" fmla="*/ 96 w 96"/>
                <a:gd name="T1" fmla="*/ 20 h 44"/>
                <a:gd name="T2" fmla="*/ 0 w 96"/>
                <a:gd name="T3" fmla="*/ 38 h 44"/>
                <a:gd name="T4" fmla="*/ 96 w 96"/>
                <a:gd name="T5" fmla="*/ 20 h 44"/>
              </a:gdLst>
              <a:ahLst/>
              <a:cxnLst>
                <a:cxn ang="0">
                  <a:pos x="T0" y="T1"/>
                </a:cxn>
                <a:cxn ang="0">
                  <a:pos x="T2" y="T3"/>
                </a:cxn>
                <a:cxn ang="0">
                  <a:pos x="T4" y="T5"/>
                </a:cxn>
              </a:cxnLst>
              <a:rect l="0" t="0" r="r" b="b"/>
              <a:pathLst>
                <a:path w="96" h="44">
                  <a:moveTo>
                    <a:pt x="96" y="20"/>
                  </a:moveTo>
                  <a:cubicBezTo>
                    <a:pt x="61" y="38"/>
                    <a:pt x="33" y="44"/>
                    <a:pt x="0" y="38"/>
                  </a:cubicBezTo>
                  <a:cubicBezTo>
                    <a:pt x="15" y="9"/>
                    <a:pt x="58" y="0"/>
                    <a:pt x="96"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25">
              <a:extLst>
                <a:ext uri="{FF2B5EF4-FFF2-40B4-BE49-F238E27FC236}">
                  <a16:creationId xmlns:a16="http://schemas.microsoft.com/office/drawing/2014/main" id="{52851D8B-5297-49B4-A9A2-B825AC809E95}"/>
                </a:ext>
              </a:extLst>
            </p:cNvPr>
            <p:cNvSpPr>
              <a:spLocks/>
            </p:cNvSpPr>
            <p:nvPr/>
          </p:nvSpPr>
          <p:spPr bwMode="auto">
            <a:xfrm>
              <a:off x="7400925" y="419100"/>
              <a:ext cx="34925" cy="33338"/>
            </a:xfrm>
            <a:custGeom>
              <a:avLst/>
              <a:gdLst>
                <a:gd name="T0" fmla="*/ 84 w 84"/>
                <a:gd name="T1" fmla="*/ 8 h 41"/>
                <a:gd name="T2" fmla="*/ 82 w 84"/>
                <a:gd name="T3" fmla="*/ 23 h 41"/>
                <a:gd name="T4" fmla="*/ 10 w 84"/>
                <a:gd name="T5" fmla="*/ 41 h 41"/>
                <a:gd name="T6" fmla="*/ 0 w 84"/>
                <a:gd name="T7" fmla="*/ 31 h 41"/>
                <a:gd name="T8" fmla="*/ 6 w 84"/>
                <a:gd name="T9" fmla="*/ 18 h 41"/>
                <a:gd name="T10" fmla="*/ 84 w 84"/>
                <a:gd name="T11" fmla="*/ 8 h 41"/>
              </a:gdLst>
              <a:ahLst/>
              <a:cxnLst>
                <a:cxn ang="0">
                  <a:pos x="T0" y="T1"/>
                </a:cxn>
                <a:cxn ang="0">
                  <a:pos x="T2" y="T3"/>
                </a:cxn>
                <a:cxn ang="0">
                  <a:pos x="T4" y="T5"/>
                </a:cxn>
                <a:cxn ang="0">
                  <a:pos x="T6" y="T7"/>
                </a:cxn>
                <a:cxn ang="0">
                  <a:pos x="T8" y="T9"/>
                </a:cxn>
                <a:cxn ang="0">
                  <a:pos x="T10" y="T11"/>
                </a:cxn>
              </a:cxnLst>
              <a:rect l="0" t="0" r="r" b="b"/>
              <a:pathLst>
                <a:path w="84" h="41">
                  <a:moveTo>
                    <a:pt x="84" y="8"/>
                  </a:moveTo>
                  <a:cubicBezTo>
                    <a:pt x="83" y="14"/>
                    <a:pt x="84" y="23"/>
                    <a:pt x="82" y="23"/>
                  </a:cubicBezTo>
                  <a:cubicBezTo>
                    <a:pt x="58" y="30"/>
                    <a:pt x="34" y="36"/>
                    <a:pt x="10" y="41"/>
                  </a:cubicBezTo>
                  <a:cubicBezTo>
                    <a:pt x="7" y="41"/>
                    <a:pt x="1" y="35"/>
                    <a:pt x="0" y="31"/>
                  </a:cubicBezTo>
                  <a:cubicBezTo>
                    <a:pt x="0" y="27"/>
                    <a:pt x="3" y="19"/>
                    <a:pt x="6" y="18"/>
                  </a:cubicBezTo>
                  <a:cubicBezTo>
                    <a:pt x="31" y="11"/>
                    <a:pt x="56" y="0"/>
                    <a:pt x="8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26">
              <a:extLst>
                <a:ext uri="{FF2B5EF4-FFF2-40B4-BE49-F238E27FC236}">
                  <a16:creationId xmlns:a16="http://schemas.microsoft.com/office/drawing/2014/main" id="{50D7990F-8C08-47C0-B72B-0B2C552F1C7E}"/>
                </a:ext>
              </a:extLst>
            </p:cNvPr>
            <p:cNvSpPr>
              <a:spLocks/>
            </p:cNvSpPr>
            <p:nvPr/>
          </p:nvSpPr>
          <p:spPr bwMode="auto">
            <a:xfrm>
              <a:off x="7337425" y="447675"/>
              <a:ext cx="36513" cy="41275"/>
            </a:xfrm>
            <a:custGeom>
              <a:avLst/>
              <a:gdLst>
                <a:gd name="T0" fmla="*/ 0 w 89"/>
                <a:gd name="T1" fmla="*/ 27 h 49"/>
                <a:gd name="T2" fmla="*/ 82 w 89"/>
                <a:gd name="T3" fmla="*/ 3 h 49"/>
                <a:gd name="T4" fmla="*/ 66 w 89"/>
                <a:gd name="T5" fmla="*/ 29 h 49"/>
                <a:gd name="T6" fmla="*/ 0 w 89"/>
                <a:gd name="T7" fmla="*/ 27 h 49"/>
              </a:gdLst>
              <a:ahLst/>
              <a:cxnLst>
                <a:cxn ang="0">
                  <a:pos x="T0" y="T1"/>
                </a:cxn>
                <a:cxn ang="0">
                  <a:pos x="T2" y="T3"/>
                </a:cxn>
                <a:cxn ang="0">
                  <a:pos x="T4" y="T5"/>
                </a:cxn>
                <a:cxn ang="0">
                  <a:pos x="T6" y="T7"/>
                </a:cxn>
              </a:cxnLst>
              <a:rect l="0" t="0" r="r" b="b"/>
              <a:pathLst>
                <a:path w="89" h="49">
                  <a:moveTo>
                    <a:pt x="0" y="27"/>
                  </a:moveTo>
                  <a:cubicBezTo>
                    <a:pt x="26" y="9"/>
                    <a:pt x="53" y="0"/>
                    <a:pt x="82" y="3"/>
                  </a:cubicBezTo>
                  <a:cubicBezTo>
                    <a:pt x="89" y="22"/>
                    <a:pt x="78" y="27"/>
                    <a:pt x="66" y="29"/>
                  </a:cubicBezTo>
                  <a:cubicBezTo>
                    <a:pt x="44" y="33"/>
                    <a:pt x="21" y="49"/>
                    <a:pt x="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27">
              <a:extLst>
                <a:ext uri="{FF2B5EF4-FFF2-40B4-BE49-F238E27FC236}">
                  <a16:creationId xmlns:a16="http://schemas.microsoft.com/office/drawing/2014/main" id="{CE249E05-B187-42C5-AAB0-83232879111E}"/>
                </a:ext>
              </a:extLst>
            </p:cNvPr>
            <p:cNvSpPr>
              <a:spLocks/>
            </p:cNvSpPr>
            <p:nvPr/>
          </p:nvSpPr>
          <p:spPr bwMode="auto">
            <a:xfrm>
              <a:off x="8183563" y="182563"/>
              <a:ext cx="34925" cy="31750"/>
            </a:xfrm>
            <a:custGeom>
              <a:avLst/>
              <a:gdLst>
                <a:gd name="T0" fmla="*/ 85 w 85"/>
                <a:gd name="T1" fmla="*/ 22 h 38"/>
                <a:gd name="T2" fmla="*/ 4 w 85"/>
                <a:gd name="T3" fmla="*/ 37 h 38"/>
                <a:gd name="T4" fmla="*/ 0 w 85"/>
                <a:gd name="T5" fmla="*/ 19 h 38"/>
                <a:gd name="T6" fmla="*/ 53 w 85"/>
                <a:gd name="T7" fmla="*/ 6 h 38"/>
                <a:gd name="T8" fmla="*/ 85 w 85"/>
                <a:gd name="T9" fmla="*/ 22 h 38"/>
              </a:gdLst>
              <a:ahLst/>
              <a:cxnLst>
                <a:cxn ang="0">
                  <a:pos x="T0" y="T1"/>
                </a:cxn>
                <a:cxn ang="0">
                  <a:pos x="T2" y="T3"/>
                </a:cxn>
                <a:cxn ang="0">
                  <a:pos x="T4" y="T5"/>
                </a:cxn>
                <a:cxn ang="0">
                  <a:pos x="T6" y="T7"/>
                </a:cxn>
                <a:cxn ang="0">
                  <a:pos x="T8" y="T9"/>
                </a:cxn>
              </a:cxnLst>
              <a:rect l="0" t="0" r="r" b="b"/>
              <a:pathLst>
                <a:path w="85" h="38">
                  <a:moveTo>
                    <a:pt x="85" y="22"/>
                  </a:moveTo>
                  <a:cubicBezTo>
                    <a:pt x="60" y="37"/>
                    <a:pt x="32" y="38"/>
                    <a:pt x="4" y="37"/>
                  </a:cubicBezTo>
                  <a:cubicBezTo>
                    <a:pt x="3" y="37"/>
                    <a:pt x="0" y="19"/>
                    <a:pt x="0" y="19"/>
                  </a:cubicBezTo>
                  <a:cubicBezTo>
                    <a:pt x="18" y="14"/>
                    <a:pt x="35" y="9"/>
                    <a:pt x="53" y="6"/>
                  </a:cubicBezTo>
                  <a:cubicBezTo>
                    <a:pt x="64" y="4"/>
                    <a:pt x="78" y="0"/>
                    <a:pt x="8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28">
              <a:extLst>
                <a:ext uri="{FF2B5EF4-FFF2-40B4-BE49-F238E27FC236}">
                  <a16:creationId xmlns:a16="http://schemas.microsoft.com/office/drawing/2014/main" id="{DDF00BDF-30C9-433B-AD90-B5857F7E8C25}"/>
                </a:ext>
              </a:extLst>
            </p:cNvPr>
            <p:cNvSpPr>
              <a:spLocks/>
            </p:cNvSpPr>
            <p:nvPr/>
          </p:nvSpPr>
          <p:spPr bwMode="auto">
            <a:xfrm>
              <a:off x="8245475" y="165100"/>
              <a:ext cx="38100" cy="31750"/>
            </a:xfrm>
            <a:custGeom>
              <a:avLst/>
              <a:gdLst>
                <a:gd name="T0" fmla="*/ 90 w 90"/>
                <a:gd name="T1" fmla="*/ 12 h 38"/>
                <a:gd name="T2" fmla="*/ 0 w 90"/>
                <a:gd name="T3" fmla="*/ 19 h 38"/>
                <a:gd name="T4" fmla="*/ 78 w 90"/>
                <a:gd name="T5" fmla="*/ 0 h 38"/>
                <a:gd name="T6" fmla="*/ 90 w 90"/>
                <a:gd name="T7" fmla="*/ 12 h 38"/>
              </a:gdLst>
              <a:ahLst/>
              <a:cxnLst>
                <a:cxn ang="0">
                  <a:pos x="T0" y="T1"/>
                </a:cxn>
                <a:cxn ang="0">
                  <a:pos x="T2" y="T3"/>
                </a:cxn>
                <a:cxn ang="0">
                  <a:pos x="T4" y="T5"/>
                </a:cxn>
                <a:cxn ang="0">
                  <a:pos x="T6" y="T7"/>
                </a:cxn>
              </a:cxnLst>
              <a:rect l="0" t="0" r="r" b="b"/>
              <a:pathLst>
                <a:path w="90" h="38">
                  <a:moveTo>
                    <a:pt x="90" y="12"/>
                  </a:moveTo>
                  <a:cubicBezTo>
                    <a:pt x="53" y="36"/>
                    <a:pt x="21" y="38"/>
                    <a:pt x="0" y="19"/>
                  </a:cubicBezTo>
                  <a:cubicBezTo>
                    <a:pt x="24" y="0"/>
                    <a:pt x="51" y="2"/>
                    <a:pt x="78" y="0"/>
                  </a:cubicBezTo>
                  <a:cubicBezTo>
                    <a:pt x="81" y="0"/>
                    <a:pt x="86" y="8"/>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29">
              <a:extLst>
                <a:ext uri="{FF2B5EF4-FFF2-40B4-BE49-F238E27FC236}">
                  <a16:creationId xmlns:a16="http://schemas.microsoft.com/office/drawing/2014/main" id="{5522D37A-8116-49B4-A1B5-DA6C72D04C05}"/>
                </a:ext>
              </a:extLst>
            </p:cNvPr>
            <p:cNvSpPr>
              <a:spLocks/>
            </p:cNvSpPr>
            <p:nvPr/>
          </p:nvSpPr>
          <p:spPr bwMode="auto">
            <a:xfrm>
              <a:off x="8116888" y="207963"/>
              <a:ext cx="36513" cy="25400"/>
            </a:xfrm>
            <a:custGeom>
              <a:avLst/>
              <a:gdLst>
                <a:gd name="T0" fmla="*/ 87 w 87"/>
                <a:gd name="T1" fmla="*/ 16 h 32"/>
                <a:gd name="T2" fmla="*/ 62 w 87"/>
                <a:gd name="T3" fmla="*/ 27 h 32"/>
                <a:gd name="T4" fmla="*/ 7 w 87"/>
                <a:gd name="T5" fmla="*/ 32 h 32"/>
                <a:gd name="T6" fmla="*/ 1 w 87"/>
                <a:gd name="T7" fmla="*/ 24 h 32"/>
                <a:gd name="T8" fmla="*/ 6 w 87"/>
                <a:gd name="T9" fmla="*/ 11 h 32"/>
                <a:gd name="T10" fmla="*/ 87 w 87"/>
                <a:gd name="T11" fmla="*/ 16 h 32"/>
              </a:gdLst>
              <a:ahLst/>
              <a:cxnLst>
                <a:cxn ang="0">
                  <a:pos x="T0" y="T1"/>
                </a:cxn>
                <a:cxn ang="0">
                  <a:pos x="T2" y="T3"/>
                </a:cxn>
                <a:cxn ang="0">
                  <a:pos x="T4" y="T5"/>
                </a:cxn>
                <a:cxn ang="0">
                  <a:pos x="T6" y="T7"/>
                </a:cxn>
                <a:cxn ang="0">
                  <a:pos x="T8" y="T9"/>
                </a:cxn>
                <a:cxn ang="0">
                  <a:pos x="T10" y="T11"/>
                </a:cxn>
              </a:cxnLst>
              <a:rect l="0" t="0" r="r" b="b"/>
              <a:pathLst>
                <a:path w="87" h="32">
                  <a:moveTo>
                    <a:pt x="87" y="16"/>
                  </a:moveTo>
                  <a:cubicBezTo>
                    <a:pt x="79" y="20"/>
                    <a:pt x="71" y="25"/>
                    <a:pt x="62" y="27"/>
                  </a:cubicBezTo>
                  <a:cubicBezTo>
                    <a:pt x="44" y="30"/>
                    <a:pt x="25" y="31"/>
                    <a:pt x="7" y="32"/>
                  </a:cubicBezTo>
                  <a:cubicBezTo>
                    <a:pt x="5" y="32"/>
                    <a:pt x="0" y="27"/>
                    <a:pt x="1" y="24"/>
                  </a:cubicBezTo>
                  <a:cubicBezTo>
                    <a:pt x="1" y="19"/>
                    <a:pt x="3" y="13"/>
                    <a:pt x="6" y="11"/>
                  </a:cubicBezTo>
                  <a:cubicBezTo>
                    <a:pt x="17" y="2"/>
                    <a:pt x="67" y="0"/>
                    <a:pt x="87"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30">
              <a:extLst>
                <a:ext uri="{FF2B5EF4-FFF2-40B4-BE49-F238E27FC236}">
                  <a16:creationId xmlns:a16="http://schemas.microsoft.com/office/drawing/2014/main" id="{C0A34A80-9120-49CD-B6D3-227FACB9FA62}"/>
                </a:ext>
              </a:extLst>
            </p:cNvPr>
            <p:cNvSpPr>
              <a:spLocks/>
            </p:cNvSpPr>
            <p:nvPr/>
          </p:nvSpPr>
          <p:spPr bwMode="auto">
            <a:xfrm>
              <a:off x="7920038" y="263525"/>
              <a:ext cx="38100" cy="26988"/>
            </a:xfrm>
            <a:custGeom>
              <a:avLst/>
              <a:gdLst>
                <a:gd name="T0" fmla="*/ 95 w 95"/>
                <a:gd name="T1" fmla="*/ 15 h 32"/>
                <a:gd name="T2" fmla="*/ 9 w 95"/>
                <a:gd name="T3" fmla="*/ 30 h 32"/>
                <a:gd name="T4" fmla="*/ 20 w 95"/>
                <a:gd name="T5" fmla="*/ 6 h 32"/>
                <a:gd name="T6" fmla="*/ 82 w 95"/>
                <a:gd name="T7" fmla="*/ 1 h 32"/>
                <a:gd name="T8" fmla="*/ 95 w 95"/>
                <a:gd name="T9" fmla="*/ 15 h 32"/>
              </a:gdLst>
              <a:ahLst/>
              <a:cxnLst>
                <a:cxn ang="0">
                  <a:pos x="T0" y="T1"/>
                </a:cxn>
                <a:cxn ang="0">
                  <a:pos x="T2" y="T3"/>
                </a:cxn>
                <a:cxn ang="0">
                  <a:pos x="T4" y="T5"/>
                </a:cxn>
                <a:cxn ang="0">
                  <a:pos x="T6" y="T7"/>
                </a:cxn>
                <a:cxn ang="0">
                  <a:pos x="T8" y="T9"/>
                </a:cxn>
              </a:cxnLst>
              <a:rect l="0" t="0" r="r" b="b"/>
              <a:pathLst>
                <a:path w="95" h="32">
                  <a:moveTo>
                    <a:pt x="95" y="15"/>
                  </a:moveTo>
                  <a:cubicBezTo>
                    <a:pt x="64" y="32"/>
                    <a:pt x="36" y="32"/>
                    <a:pt x="9" y="30"/>
                  </a:cubicBezTo>
                  <a:cubicBezTo>
                    <a:pt x="0" y="14"/>
                    <a:pt x="9" y="8"/>
                    <a:pt x="20" y="6"/>
                  </a:cubicBezTo>
                  <a:cubicBezTo>
                    <a:pt x="41" y="3"/>
                    <a:pt x="62" y="1"/>
                    <a:pt x="82" y="1"/>
                  </a:cubicBezTo>
                  <a:cubicBezTo>
                    <a:pt x="85" y="0"/>
                    <a:pt x="89" y="7"/>
                    <a:pt x="95"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1">
              <a:extLst>
                <a:ext uri="{FF2B5EF4-FFF2-40B4-BE49-F238E27FC236}">
                  <a16:creationId xmlns:a16="http://schemas.microsoft.com/office/drawing/2014/main" id="{E6C9CAF6-B720-41E0-8D22-09D44E7F57E8}"/>
                </a:ext>
              </a:extLst>
            </p:cNvPr>
            <p:cNvSpPr>
              <a:spLocks/>
            </p:cNvSpPr>
            <p:nvPr/>
          </p:nvSpPr>
          <p:spPr bwMode="auto">
            <a:xfrm>
              <a:off x="7854950" y="280988"/>
              <a:ext cx="36513" cy="31750"/>
            </a:xfrm>
            <a:custGeom>
              <a:avLst/>
              <a:gdLst>
                <a:gd name="T0" fmla="*/ 0 w 90"/>
                <a:gd name="T1" fmla="*/ 28 h 39"/>
                <a:gd name="T2" fmla="*/ 16 w 90"/>
                <a:gd name="T3" fmla="*/ 9 h 39"/>
                <a:gd name="T4" fmla="*/ 75 w 90"/>
                <a:gd name="T5" fmla="*/ 0 h 39"/>
                <a:gd name="T6" fmla="*/ 89 w 90"/>
                <a:gd name="T7" fmla="*/ 10 h 39"/>
                <a:gd name="T8" fmla="*/ 81 w 90"/>
                <a:gd name="T9" fmla="*/ 24 h 39"/>
                <a:gd name="T10" fmla="*/ 0 w 90"/>
                <a:gd name="T11" fmla="*/ 28 h 39"/>
              </a:gdLst>
              <a:ahLst/>
              <a:cxnLst>
                <a:cxn ang="0">
                  <a:pos x="T0" y="T1"/>
                </a:cxn>
                <a:cxn ang="0">
                  <a:pos x="T2" y="T3"/>
                </a:cxn>
                <a:cxn ang="0">
                  <a:pos x="T4" y="T5"/>
                </a:cxn>
                <a:cxn ang="0">
                  <a:pos x="T6" y="T7"/>
                </a:cxn>
                <a:cxn ang="0">
                  <a:pos x="T8" y="T9"/>
                </a:cxn>
                <a:cxn ang="0">
                  <a:pos x="T10" y="T11"/>
                </a:cxn>
              </a:cxnLst>
              <a:rect l="0" t="0" r="r" b="b"/>
              <a:pathLst>
                <a:path w="90" h="39">
                  <a:moveTo>
                    <a:pt x="0" y="28"/>
                  </a:moveTo>
                  <a:cubicBezTo>
                    <a:pt x="8" y="19"/>
                    <a:pt x="11" y="10"/>
                    <a:pt x="16" y="9"/>
                  </a:cubicBezTo>
                  <a:cubicBezTo>
                    <a:pt x="36" y="5"/>
                    <a:pt x="55" y="2"/>
                    <a:pt x="75" y="0"/>
                  </a:cubicBezTo>
                  <a:cubicBezTo>
                    <a:pt x="80" y="0"/>
                    <a:pt x="88" y="5"/>
                    <a:pt x="89" y="10"/>
                  </a:cubicBezTo>
                  <a:cubicBezTo>
                    <a:pt x="90" y="14"/>
                    <a:pt x="85" y="23"/>
                    <a:pt x="81" y="24"/>
                  </a:cubicBezTo>
                  <a:cubicBezTo>
                    <a:pt x="56" y="30"/>
                    <a:pt x="31" y="39"/>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2">
              <a:extLst>
                <a:ext uri="{FF2B5EF4-FFF2-40B4-BE49-F238E27FC236}">
                  <a16:creationId xmlns:a16="http://schemas.microsoft.com/office/drawing/2014/main" id="{D21DB0E7-AB19-4EAA-B7EE-E39AA0DA3CA9}"/>
                </a:ext>
              </a:extLst>
            </p:cNvPr>
            <p:cNvSpPr>
              <a:spLocks/>
            </p:cNvSpPr>
            <p:nvPr/>
          </p:nvSpPr>
          <p:spPr bwMode="auto">
            <a:xfrm>
              <a:off x="7791450" y="292100"/>
              <a:ext cx="36513" cy="33338"/>
            </a:xfrm>
            <a:custGeom>
              <a:avLst/>
              <a:gdLst>
                <a:gd name="T0" fmla="*/ 90 w 90"/>
                <a:gd name="T1" fmla="*/ 26 h 41"/>
                <a:gd name="T2" fmla="*/ 9 w 90"/>
                <a:gd name="T3" fmla="*/ 41 h 41"/>
                <a:gd name="T4" fmla="*/ 1 w 90"/>
                <a:gd name="T5" fmla="*/ 29 h 41"/>
                <a:gd name="T6" fmla="*/ 6 w 90"/>
                <a:gd name="T7" fmla="*/ 20 h 41"/>
                <a:gd name="T8" fmla="*/ 85 w 90"/>
                <a:gd name="T9" fmla="*/ 14 h 41"/>
                <a:gd name="T10" fmla="*/ 90 w 90"/>
                <a:gd name="T11" fmla="*/ 26 h 41"/>
              </a:gdLst>
              <a:ahLst/>
              <a:cxnLst>
                <a:cxn ang="0">
                  <a:pos x="T0" y="T1"/>
                </a:cxn>
                <a:cxn ang="0">
                  <a:pos x="T2" y="T3"/>
                </a:cxn>
                <a:cxn ang="0">
                  <a:pos x="T4" y="T5"/>
                </a:cxn>
                <a:cxn ang="0">
                  <a:pos x="T6" y="T7"/>
                </a:cxn>
                <a:cxn ang="0">
                  <a:pos x="T8" y="T9"/>
                </a:cxn>
                <a:cxn ang="0">
                  <a:pos x="T10" y="T11"/>
                </a:cxn>
              </a:cxnLst>
              <a:rect l="0" t="0" r="r" b="b"/>
              <a:pathLst>
                <a:path w="90" h="41">
                  <a:moveTo>
                    <a:pt x="90" y="26"/>
                  </a:moveTo>
                  <a:cubicBezTo>
                    <a:pt x="65" y="40"/>
                    <a:pt x="37" y="41"/>
                    <a:pt x="9" y="41"/>
                  </a:cubicBezTo>
                  <a:cubicBezTo>
                    <a:pt x="6" y="41"/>
                    <a:pt x="2" y="34"/>
                    <a:pt x="1" y="29"/>
                  </a:cubicBezTo>
                  <a:cubicBezTo>
                    <a:pt x="0" y="27"/>
                    <a:pt x="3" y="20"/>
                    <a:pt x="6" y="20"/>
                  </a:cubicBezTo>
                  <a:cubicBezTo>
                    <a:pt x="32" y="15"/>
                    <a:pt x="57" y="0"/>
                    <a:pt x="85" y="14"/>
                  </a:cubicBezTo>
                  <a:cubicBezTo>
                    <a:pt x="87" y="15"/>
                    <a:pt x="87" y="19"/>
                    <a:pt x="90"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3">
              <a:extLst>
                <a:ext uri="{FF2B5EF4-FFF2-40B4-BE49-F238E27FC236}">
                  <a16:creationId xmlns:a16="http://schemas.microsoft.com/office/drawing/2014/main" id="{7D72A775-BFCA-4238-B2BD-3E91D1A46A66}"/>
                </a:ext>
              </a:extLst>
            </p:cNvPr>
            <p:cNvSpPr>
              <a:spLocks/>
            </p:cNvSpPr>
            <p:nvPr/>
          </p:nvSpPr>
          <p:spPr bwMode="auto">
            <a:xfrm>
              <a:off x="7659688" y="334963"/>
              <a:ext cx="36513" cy="31750"/>
            </a:xfrm>
            <a:custGeom>
              <a:avLst/>
              <a:gdLst>
                <a:gd name="T0" fmla="*/ 0 w 87"/>
                <a:gd name="T1" fmla="*/ 17 h 37"/>
                <a:gd name="T2" fmla="*/ 76 w 87"/>
                <a:gd name="T3" fmla="*/ 2 h 37"/>
                <a:gd name="T4" fmla="*/ 86 w 87"/>
                <a:gd name="T5" fmla="*/ 11 h 37"/>
                <a:gd name="T6" fmla="*/ 83 w 87"/>
                <a:gd name="T7" fmla="*/ 21 h 37"/>
                <a:gd name="T8" fmla="*/ 4 w 87"/>
                <a:gd name="T9" fmla="*/ 29 h 37"/>
                <a:gd name="T10" fmla="*/ 0 w 87"/>
                <a:gd name="T11" fmla="*/ 17 h 37"/>
              </a:gdLst>
              <a:ahLst/>
              <a:cxnLst>
                <a:cxn ang="0">
                  <a:pos x="T0" y="T1"/>
                </a:cxn>
                <a:cxn ang="0">
                  <a:pos x="T2" y="T3"/>
                </a:cxn>
                <a:cxn ang="0">
                  <a:pos x="T4" y="T5"/>
                </a:cxn>
                <a:cxn ang="0">
                  <a:pos x="T6" y="T7"/>
                </a:cxn>
                <a:cxn ang="0">
                  <a:pos x="T8" y="T9"/>
                </a:cxn>
                <a:cxn ang="0">
                  <a:pos x="T10" y="T11"/>
                </a:cxn>
              </a:cxnLst>
              <a:rect l="0" t="0" r="r" b="b"/>
              <a:pathLst>
                <a:path w="87" h="37">
                  <a:moveTo>
                    <a:pt x="0" y="17"/>
                  </a:moveTo>
                  <a:cubicBezTo>
                    <a:pt x="24" y="0"/>
                    <a:pt x="50" y="3"/>
                    <a:pt x="76" y="2"/>
                  </a:cubicBezTo>
                  <a:cubicBezTo>
                    <a:pt x="79" y="2"/>
                    <a:pt x="84" y="7"/>
                    <a:pt x="86" y="11"/>
                  </a:cubicBezTo>
                  <a:cubicBezTo>
                    <a:pt x="87" y="13"/>
                    <a:pt x="85" y="19"/>
                    <a:pt x="83" y="21"/>
                  </a:cubicBezTo>
                  <a:cubicBezTo>
                    <a:pt x="72" y="31"/>
                    <a:pt x="18" y="37"/>
                    <a:pt x="4" y="29"/>
                  </a:cubicBezTo>
                  <a:cubicBezTo>
                    <a:pt x="2" y="27"/>
                    <a:pt x="2" y="22"/>
                    <a:pt x="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34">
              <a:extLst>
                <a:ext uri="{FF2B5EF4-FFF2-40B4-BE49-F238E27FC236}">
                  <a16:creationId xmlns:a16="http://schemas.microsoft.com/office/drawing/2014/main" id="{A338310B-B811-4348-A3A3-6FB4A2C6F2C2}"/>
                </a:ext>
              </a:extLst>
            </p:cNvPr>
            <p:cNvSpPr>
              <a:spLocks/>
            </p:cNvSpPr>
            <p:nvPr/>
          </p:nvSpPr>
          <p:spPr bwMode="auto">
            <a:xfrm>
              <a:off x="8440738" y="79375"/>
              <a:ext cx="34925" cy="36513"/>
            </a:xfrm>
            <a:custGeom>
              <a:avLst/>
              <a:gdLst>
                <a:gd name="T0" fmla="*/ 85 w 85"/>
                <a:gd name="T1" fmla="*/ 11 h 44"/>
                <a:gd name="T2" fmla="*/ 73 w 85"/>
                <a:gd name="T3" fmla="*/ 28 h 44"/>
                <a:gd name="T4" fmla="*/ 16 w 85"/>
                <a:gd name="T5" fmla="*/ 43 h 44"/>
                <a:gd name="T6" fmla="*/ 1 w 85"/>
                <a:gd name="T7" fmla="*/ 35 h 44"/>
                <a:gd name="T8" fmla="*/ 8 w 85"/>
                <a:gd name="T9" fmla="*/ 20 h 44"/>
                <a:gd name="T10" fmla="*/ 78 w 85"/>
                <a:gd name="T11" fmla="*/ 0 h 44"/>
                <a:gd name="T12" fmla="*/ 85 w 85"/>
                <a:gd name="T13" fmla="*/ 11 h 44"/>
              </a:gdLst>
              <a:ahLst/>
              <a:cxnLst>
                <a:cxn ang="0">
                  <a:pos x="T0" y="T1"/>
                </a:cxn>
                <a:cxn ang="0">
                  <a:pos x="T2" y="T3"/>
                </a:cxn>
                <a:cxn ang="0">
                  <a:pos x="T4" y="T5"/>
                </a:cxn>
                <a:cxn ang="0">
                  <a:pos x="T6" y="T7"/>
                </a:cxn>
                <a:cxn ang="0">
                  <a:pos x="T8" y="T9"/>
                </a:cxn>
                <a:cxn ang="0">
                  <a:pos x="T10" y="T11"/>
                </a:cxn>
                <a:cxn ang="0">
                  <a:pos x="T12" y="T13"/>
                </a:cxn>
              </a:cxnLst>
              <a:rect l="0" t="0" r="r" b="b"/>
              <a:pathLst>
                <a:path w="85" h="44">
                  <a:moveTo>
                    <a:pt x="85" y="11"/>
                  </a:moveTo>
                  <a:cubicBezTo>
                    <a:pt x="81" y="17"/>
                    <a:pt x="79" y="26"/>
                    <a:pt x="73" y="28"/>
                  </a:cubicBezTo>
                  <a:cubicBezTo>
                    <a:pt x="55" y="34"/>
                    <a:pt x="35" y="39"/>
                    <a:pt x="16" y="43"/>
                  </a:cubicBezTo>
                  <a:cubicBezTo>
                    <a:pt x="11" y="44"/>
                    <a:pt x="3" y="39"/>
                    <a:pt x="1" y="35"/>
                  </a:cubicBezTo>
                  <a:cubicBezTo>
                    <a:pt x="0" y="31"/>
                    <a:pt x="4" y="21"/>
                    <a:pt x="8" y="20"/>
                  </a:cubicBezTo>
                  <a:cubicBezTo>
                    <a:pt x="31" y="12"/>
                    <a:pt x="55" y="7"/>
                    <a:pt x="78" y="0"/>
                  </a:cubicBezTo>
                  <a:cubicBezTo>
                    <a:pt x="81" y="4"/>
                    <a:pt x="83" y="7"/>
                    <a:pt x="8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35">
              <a:extLst>
                <a:ext uri="{FF2B5EF4-FFF2-40B4-BE49-F238E27FC236}">
                  <a16:creationId xmlns:a16="http://schemas.microsoft.com/office/drawing/2014/main" id="{3B099DDE-66F0-4F52-891B-815ECFF19CA2}"/>
                </a:ext>
              </a:extLst>
            </p:cNvPr>
            <p:cNvSpPr>
              <a:spLocks/>
            </p:cNvSpPr>
            <p:nvPr/>
          </p:nvSpPr>
          <p:spPr bwMode="auto">
            <a:xfrm>
              <a:off x="8375650" y="111125"/>
              <a:ext cx="36513" cy="38100"/>
            </a:xfrm>
            <a:custGeom>
              <a:avLst/>
              <a:gdLst>
                <a:gd name="T0" fmla="*/ 86 w 86"/>
                <a:gd name="T1" fmla="*/ 14 h 47"/>
                <a:gd name="T2" fmla="*/ 0 w 86"/>
                <a:gd name="T3" fmla="*/ 29 h 47"/>
                <a:gd name="T4" fmla="*/ 86 w 86"/>
                <a:gd name="T5" fmla="*/ 14 h 47"/>
              </a:gdLst>
              <a:ahLst/>
              <a:cxnLst>
                <a:cxn ang="0">
                  <a:pos x="T0" y="T1"/>
                </a:cxn>
                <a:cxn ang="0">
                  <a:pos x="T2" y="T3"/>
                </a:cxn>
                <a:cxn ang="0">
                  <a:pos x="T4" y="T5"/>
                </a:cxn>
              </a:cxnLst>
              <a:rect l="0" t="0" r="r" b="b"/>
              <a:pathLst>
                <a:path w="86" h="47">
                  <a:moveTo>
                    <a:pt x="86" y="14"/>
                  </a:moveTo>
                  <a:cubicBezTo>
                    <a:pt x="64" y="40"/>
                    <a:pt x="23" y="47"/>
                    <a:pt x="0" y="29"/>
                  </a:cubicBezTo>
                  <a:cubicBezTo>
                    <a:pt x="24" y="6"/>
                    <a:pt x="60" y="0"/>
                    <a:pt x="86"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36">
              <a:extLst>
                <a:ext uri="{FF2B5EF4-FFF2-40B4-BE49-F238E27FC236}">
                  <a16:creationId xmlns:a16="http://schemas.microsoft.com/office/drawing/2014/main" id="{1857310E-E6F4-43EA-8187-2D8B0F25864F}"/>
                </a:ext>
              </a:extLst>
            </p:cNvPr>
            <p:cNvSpPr>
              <a:spLocks/>
            </p:cNvSpPr>
            <p:nvPr/>
          </p:nvSpPr>
          <p:spPr bwMode="auto">
            <a:xfrm>
              <a:off x="7208838" y="523875"/>
              <a:ext cx="36513" cy="41275"/>
            </a:xfrm>
            <a:custGeom>
              <a:avLst/>
              <a:gdLst>
                <a:gd name="T0" fmla="*/ 0 w 92"/>
                <a:gd name="T1" fmla="*/ 35 h 51"/>
                <a:gd name="T2" fmla="*/ 74 w 92"/>
                <a:gd name="T3" fmla="*/ 1 h 51"/>
                <a:gd name="T4" fmla="*/ 90 w 92"/>
                <a:gd name="T5" fmla="*/ 8 h 51"/>
                <a:gd name="T6" fmla="*/ 87 w 92"/>
                <a:gd name="T7" fmla="*/ 22 h 51"/>
                <a:gd name="T8" fmla="*/ 19 w 92"/>
                <a:gd name="T9" fmla="*/ 50 h 51"/>
                <a:gd name="T10" fmla="*/ 0 w 92"/>
                <a:gd name="T11" fmla="*/ 35 h 51"/>
              </a:gdLst>
              <a:ahLst/>
              <a:cxnLst>
                <a:cxn ang="0">
                  <a:pos x="T0" y="T1"/>
                </a:cxn>
                <a:cxn ang="0">
                  <a:pos x="T2" y="T3"/>
                </a:cxn>
                <a:cxn ang="0">
                  <a:pos x="T4" y="T5"/>
                </a:cxn>
                <a:cxn ang="0">
                  <a:pos x="T6" y="T7"/>
                </a:cxn>
                <a:cxn ang="0">
                  <a:pos x="T8" y="T9"/>
                </a:cxn>
                <a:cxn ang="0">
                  <a:pos x="T10" y="T11"/>
                </a:cxn>
              </a:cxnLst>
              <a:rect l="0" t="0" r="r" b="b"/>
              <a:pathLst>
                <a:path w="92" h="51">
                  <a:moveTo>
                    <a:pt x="0" y="35"/>
                  </a:moveTo>
                  <a:cubicBezTo>
                    <a:pt x="30" y="21"/>
                    <a:pt x="52" y="10"/>
                    <a:pt x="74" y="1"/>
                  </a:cubicBezTo>
                  <a:cubicBezTo>
                    <a:pt x="78" y="0"/>
                    <a:pt x="86" y="4"/>
                    <a:pt x="90" y="8"/>
                  </a:cubicBezTo>
                  <a:cubicBezTo>
                    <a:pt x="92" y="10"/>
                    <a:pt x="90" y="20"/>
                    <a:pt x="87" y="22"/>
                  </a:cubicBezTo>
                  <a:cubicBezTo>
                    <a:pt x="65" y="32"/>
                    <a:pt x="42" y="41"/>
                    <a:pt x="19" y="50"/>
                  </a:cubicBezTo>
                  <a:cubicBezTo>
                    <a:pt x="17" y="51"/>
                    <a:pt x="12" y="44"/>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37">
              <a:extLst>
                <a:ext uri="{FF2B5EF4-FFF2-40B4-BE49-F238E27FC236}">
                  <a16:creationId xmlns:a16="http://schemas.microsoft.com/office/drawing/2014/main" id="{A2DB54FB-B9A2-443B-AF5E-76077A32C86A}"/>
                </a:ext>
              </a:extLst>
            </p:cNvPr>
            <p:cNvSpPr>
              <a:spLocks/>
            </p:cNvSpPr>
            <p:nvPr/>
          </p:nvSpPr>
          <p:spPr bwMode="auto">
            <a:xfrm>
              <a:off x="7723188" y="317500"/>
              <a:ext cx="39688" cy="25400"/>
            </a:xfrm>
            <a:custGeom>
              <a:avLst/>
              <a:gdLst>
                <a:gd name="T0" fmla="*/ 0 w 98"/>
                <a:gd name="T1" fmla="*/ 12 h 32"/>
                <a:gd name="T2" fmla="*/ 85 w 98"/>
                <a:gd name="T3" fmla="*/ 0 h 32"/>
                <a:gd name="T4" fmla="*/ 80 w 98"/>
                <a:gd name="T5" fmla="*/ 26 h 32"/>
                <a:gd name="T6" fmla="*/ 14 w 98"/>
                <a:gd name="T7" fmla="*/ 32 h 32"/>
                <a:gd name="T8" fmla="*/ 0 w 98"/>
                <a:gd name="T9" fmla="*/ 12 h 32"/>
              </a:gdLst>
              <a:ahLst/>
              <a:cxnLst>
                <a:cxn ang="0">
                  <a:pos x="T0" y="T1"/>
                </a:cxn>
                <a:cxn ang="0">
                  <a:pos x="T2" y="T3"/>
                </a:cxn>
                <a:cxn ang="0">
                  <a:pos x="T4" y="T5"/>
                </a:cxn>
                <a:cxn ang="0">
                  <a:pos x="T6" y="T7"/>
                </a:cxn>
                <a:cxn ang="0">
                  <a:pos x="T8" y="T9"/>
                </a:cxn>
              </a:cxnLst>
              <a:rect l="0" t="0" r="r" b="b"/>
              <a:pathLst>
                <a:path w="98" h="32">
                  <a:moveTo>
                    <a:pt x="0" y="12"/>
                  </a:moveTo>
                  <a:cubicBezTo>
                    <a:pt x="34" y="7"/>
                    <a:pt x="61" y="3"/>
                    <a:pt x="85" y="0"/>
                  </a:cubicBezTo>
                  <a:cubicBezTo>
                    <a:pt x="98" y="16"/>
                    <a:pt x="92" y="24"/>
                    <a:pt x="80" y="26"/>
                  </a:cubicBezTo>
                  <a:cubicBezTo>
                    <a:pt x="58" y="30"/>
                    <a:pt x="36" y="31"/>
                    <a:pt x="14" y="32"/>
                  </a:cubicBezTo>
                  <a:cubicBezTo>
                    <a:pt x="11" y="32"/>
                    <a:pt x="9" y="2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38">
              <a:extLst>
                <a:ext uri="{FF2B5EF4-FFF2-40B4-BE49-F238E27FC236}">
                  <a16:creationId xmlns:a16="http://schemas.microsoft.com/office/drawing/2014/main" id="{3CDA2BE7-DE1E-4BA8-87E2-C788093931C5}"/>
                </a:ext>
              </a:extLst>
            </p:cNvPr>
            <p:cNvSpPr>
              <a:spLocks/>
            </p:cNvSpPr>
            <p:nvPr/>
          </p:nvSpPr>
          <p:spPr bwMode="auto">
            <a:xfrm>
              <a:off x="8312150" y="139700"/>
              <a:ext cx="34925" cy="31750"/>
            </a:xfrm>
            <a:custGeom>
              <a:avLst/>
              <a:gdLst>
                <a:gd name="T0" fmla="*/ 87 w 87"/>
                <a:gd name="T1" fmla="*/ 9 h 38"/>
                <a:gd name="T2" fmla="*/ 75 w 87"/>
                <a:gd name="T3" fmla="*/ 26 h 38"/>
                <a:gd name="T4" fmla="*/ 17 w 87"/>
                <a:gd name="T5" fmla="*/ 37 h 38"/>
                <a:gd name="T6" fmla="*/ 0 w 87"/>
                <a:gd name="T7" fmla="*/ 26 h 38"/>
                <a:gd name="T8" fmla="*/ 12 w 87"/>
                <a:gd name="T9" fmla="*/ 12 h 38"/>
                <a:gd name="T10" fmla="*/ 80 w 87"/>
                <a:gd name="T11" fmla="*/ 0 h 38"/>
                <a:gd name="T12" fmla="*/ 87 w 87"/>
                <a:gd name="T13" fmla="*/ 9 h 38"/>
              </a:gdLst>
              <a:ahLst/>
              <a:cxnLst>
                <a:cxn ang="0">
                  <a:pos x="T0" y="T1"/>
                </a:cxn>
                <a:cxn ang="0">
                  <a:pos x="T2" y="T3"/>
                </a:cxn>
                <a:cxn ang="0">
                  <a:pos x="T4" y="T5"/>
                </a:cxn>
                <a:cxn ang="0">
                  <a:pos x="T6" y="T7"/>
                </a:cxn>
                <a:cxn ang="0">
                  <a:pos x="T8" y="T9"/>
                </a:cxn>
                <a:cxn ang="0">
                  <a:pos x="T10" y="T11"/>
                </a:cxn>
                <a:cxn ang="0">
                  <a:pos x="T12" y="T13"/>
                </a:cxn>
              </a:cxnLst>
              <a:rect l="0" t="0" r="r" b="b"/>
              <a:pathLst>
                <a:path w="87" h="38">
                  <a:moveTo>
                    <a:pt x="87" y="9"/>
                  </a:moveTo>
                  <a:cubicBezTo>
                    <a:pt x="83" y="15"/>
                    <a:pt x="80" y="25"/>
                    <a:pt x="75" y="26"/>
                  </a:cubicBezTo>
                  <a:cubicBezTo>
                    <a:pt x="56" y="31"/>
                    <a:pt x="37" y="35"/>
                    <a:pt x="17" y="37"/>
                  </a:cubicBezTo>
                  <a:cubicBezTo>
                    <a:pt x="12" y="38"/>
                    <a:pt x="6" y="30"/>
                    <a:pt x="0" y="26"/>
                  </a:cubicBezTo>
                  <a:cubicBezTo>
                    <a:pt x="4" y="21"/>
                    <a:pt x="7" y="13"/>
                    <a:pt x="12" y="12"/>
                  </a:cubicBezTo>
                  <a:cubicBezTo>
                    <a:pt x="34" y="7"/>
                    <a:pt x="57" y="4"/>
                    <a:pt x="80" y="0"/>
                  </a:cubicBezTo>
                  <a:cubicBezTo>
                    <a:pt x="82" y="3"/>
                    <a:pt x="84" y="6"/>
                    <a:pt x="8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39">
              <a:extLst>
                <a:ext uri="{FF2B5EF4-FFF2-40B4-BE49-F238E27FC236}">
                  <a16:creationId xmlns:a16="http://schemas.microsoft.com/office/drawing/2014/main" id="{8889037F-8255-4461-9C53-C83FD3A93166}"/>
                </a:ext>
              </a:extLst>
            </p:cNvPr>
            <p:cNvSpPr>
              <a:spLocks/>
            </p:cNvSpPr>
            <p:nvPr/>
          </p:nvSpPr>
          <p:spPr bwMode="auto">
            <a:xfrm>
              <a:off x="8051800" y="220663"/>
              <a:ext cx="36513" cy="33338"/>
            </a:xfrm>
            <a:custGeom>
              <a:avLst/>
              <a:gdLst>
                <a:gd name="T0" fmla="*/ 88 w 88"/>
                <a:gd name="T1" fmla="*/ 16 h 42"/>
                <a:gd name="T2" fmla="*/ 77 w 88"/>
                <a:gd name="T3" fmla="*/ 31 h 42"/>
                <a:gd name="T4" fmla="*/ 15 w 88"/>
                <a:gd name="T5" fmla="*/ 42 h 42"/>
                <a:gd name="T6" fmla="*/ 1 w 88"/>
                <a:gd name="T7" fmla="*/ 32 h 42"/>
                <a:gd name="T8" fmla="*/ 6 w 88"/>
                <a:gd name="T9" fmla="*/ 19 h 42"/>
                <a:gd name="T10" fmla="*/ 88 w 88"/>
                <a:gd name="T11" fmla="*/ 16 h 42"/>
              </a:gdLst>
              <a:ahLst/>
              <a:cxnLst>
                <a:cxn ang="0">
                  <a:pos x="T0" y="T1"/>
                </a:cxn>
                <a:cxn ang="0">
                  <a:pos x="T2" y="T3"/>
                </a:cxn>
                <a:cxn ang="0">
                  <a:pos x="T4" y="T5"/>
                </a:cxn>
                <a:cxn ang="0">
                  <a:pos x="T6" y="T7"/>
                </a:cxn>
                <a:cxn ang="0">
                  <a:pos x="T8" y="T9"/>
                </a:cxn>
                <a:cxn ang="0">
                  <a:pos x="T10" y="T11"/>
                </a:cxn>
              </a:cxnLst>
              <a:rect l="0" t="0" r="r" b="b"/>
              <a:pathLst>
                <a:path w="88" h="42">
                  <a:moveTo>
                    <a:pt x="88" y="16"/>
                  </a:moveTo>
                  <a:cubicBezTo>
                    <a:pt x="83" y="22"/>
                    <a:pt x="81" y="31"/>
                    <a:pt x="77" y="31"/>
                  </a:cubicBezTo>
                  <a:cubicBezTo>
                    <a:pt x="56" y="36"/>
                    <a:pt x="36" y="40"/>
                    <a:pt x="15" y="42"/>
                  </a:cubicBezTo>
                  <a:cubicBezTo>
                    <a:pt x="11" y="42"/>
                    <a:pt x="4" y="36"/>
                    <a:pt x="1" y="32"/>
                  </a:cubicBezTo>
                  <a:cubicBezTo>
                    <a:pt x="0" y="29"/>
                    <a:pt x="4" y="19"/>
                    <a:pt x="6" y="19"/>
                  </a:cubicBezTo>
                  <a:cubicBezTo>
                    <a:pt x="32" y="14"/>
                    <a:pt x="58" y="0"/>
                    <a:pt x="88"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40">
              <a:extLst>
                <a:ext uri="{FF2B5EF4-FFF2-40B4-BE49-F238E27FC236}">
                  <a16:creationId xmlns:a16="http://schemas.microsoft.com/office/drawing/2014/main" id="{72DF127F-68F6-4681-94BC-566794CA0C8C}"/>
                </a:ext>
              </a:extLst>
            </p:cNvPr>
            <p:cNvSpPr>
              <a:spLocks/>
            </p:cNvSpPr>
            <p:nvPr/>
          </p:nvSpPr>
          <p:spPr bwMode="auto">
            <a:xfrm>
              <a:off x="7273925" y="479425"/>
              <a:ext cx="33338" cy="36513"/>
            </a:xfrm>
            <a:custGeom>
              <a:avLst/>
              <a:gdLst>
                <a:gd name="T0" fmla="*/ 0 w 81"/>
                <a:gd name="T1" fmla="*/ 44 h 44"/>
                <a:gd name="T2" fmla="*/ 81 w 81"/>
                <a:gd name="T3" fmla="*/ 9 h 44"/>
                <a:gd name="T4" fmla="*/ 0 w 81"/>
                <a:gd name="T5" fmla="*/ 44 h 44"/>
              </a:gdLst>
              <a:ahLst/>
              <a:cxnLst>
                <a:cxn ang="0">
                  <a:pos x="T0" y="T1"/>
                </a:cxn>
                <a:cxn ang="0">
                  <a:pos x="T2" y="T3"/>
                </a:cxn>
                <a:cxn ang="0">
                  <a:pos x="T4" y="T5"/>
                </a:cxn>
              </a:cxnLst>
              <a:rect l="0" t="0" r="r" b="b"/>
              <a:pathLst>
                <a:path w="81" h="44">
                  <a:moveTo>
                    <a:pt x="0" y="44"/>
                  </a:moveTo>
                  <a:cubicBezTo>
                    <a:pt x="5" y="15"/>
                    <a:pt x="43" y="0"/>
                    <a:pt x="81" y="9"/>
                  </a:cubicBezTo>
                  <a:cubicBezTo>
                    <a:pt x="72" y="31"/>
                    <a:pt x="52" y="40"/>
                    <a:pt x="0"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41">
              <a:extLst>
                <a:ext uri="{FF2B5EF4-FFF2-40B4-BE49-F238E27FC236}">
                  <a16:creationId xmlns:a16="http://schemas.microsoft.com/office/drawing/2014/main" id="{CE9ECDD2-4DEB-4A65-BC20-2B6D430FEB77}"/>
                </a:ext>
              </a:extLst>
            </p:cNvPr>
            <p:cNvSpPr>
              <a:spLocks/>
            </p:cNvSpPr>
            <p:nvPr/>
          </p:nvSpPr>
          <p:spPr bwMode="auto">
            <a:xfrm>
              <a:off x="7169150" y="588963"/>
              <a:ext cx="20638" cy="68263"/>
            </a:xfrm>
            <a:custGeom>
              <a:avLst/>
              <a:gdLst>
                <a:gd name="T0" fmla="*/ 40 w 53"/>
                <a:gd name="T1" fmla="*/ 0 h 84"/>
                <a:gd name="T2" fmla="*/ 47 w 53"/>
                <a:gd name="T3" fmla="*/ 4 h 84"/>
                <a:gd name="T4" fmla="*/ 51 w 53"/>
                <a:gd name="T5" fmla="*/ 20 h 84"/>
                <a:gd name="T6" fmla="*/ 16 w 53"/>
                <a:gd name="T7" fmla="*/ 76 h 84"/>
                <a:gd name="T8" fmla="*/ 2 w 53"/>
                <a:gd name="T9" fmla="*/ 60 h 84"/>
                <a:gd name="T10" fmla="*/ 40 w 53"/>
                <a:gd name="T11" fmla="*/ 0 h 84"/>
              </a:gdLst>
              <a:ahLst/>
              <a:cxnLst>
                <a:cxn ang="0">
                  <a:pos x="T0" y="T1"/>
                </a:cxn>
                <a:cxn ang="0">
                  <a:pos x="T2" y="T3"/>
                </a:cxn>
                <a:cxn ang="0">
                  <a:pos x="T4" y="T5"/>
                </a:cxn>
                <a:cxn ang="0">
                  <a:pos x="T6" y="T7"/>
                </a:cxn>
                <a:cxn ang="0">
                  <a:pos x="T8" y="T9"/>
                </a:cxn>
                <a:cxn ang="0">
                  <a:pos x="T10" y="T11"/>
                </a:cxn>
              </a:cxnLst>
              <a:rect l="0" t="0" r="r" b="b"/>
              <a:pathLst>
                <a:path w="53" h="84">
                  <a:moveTo>
                    <a:pt x="40" y="0"/>
                  </a:moveTo>
                  <a:cubicBezTo>
                    <a:pt x="45" y="2"/>
                    <a:pt x="47" y="3"/>
                    <a:pt x="47" y="4"/>
                  </a:cubicBezTo>
                  <a:cubicBezTo>
                    <a:pt x="49" y="9"/>
                    <a:pt x="53" y="17"/>
                    <a:pt x="51" y="20"/>
                  </a:cubicBezTo>
                  <a:cubicBezTo>
                    <a:pt x="41" y="40"/>
                    <a:pt x="31" y="61"/>
                    <a:pt x="16" y="76"/>
                  </a:cubicBezTo>
                  <a:cubicBezTo>
                    <a:pt x="8" y="84"/>
                    <a:pt x="0" y="70"/>
                    <a:pt x="2" y="60"/>
                  </a:cubicBezTo>
                  <a:cubicBezTo>
                    <a:pt x="6" y="36"/>
                    <a:pt x="18" y="15"/>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42">
              <a:extLst>
                <a:ext uri="{FF2B5EF4-FFF2-40B4-BE49-F238E27FC236}">
                  <a16:creationId xmlns:a16="http://schemas.microsoft.com/office/drawing/2014/main" id="{C66E6D6F-5DE3-46C9-AA47-F499DBE5E742}"/>
                </a:ext>
              </a:extLst>
            </p:cNvPr>
            <p:cNvSpPr>
              <a:spLocks/>
            </p:cNvSpPr>
            <p:nvPr/>
          </p:nvSpPr>
          <p:spPr bwMode="auto">
            <a:xfrm>
              <a:off x="8502650" y="38100"/>
              <a:ext cx="34925" cy="39688"/>
            </a:xfrm>
            <a:custGeom>
              <a:avLst/>
              <a:gdLst>
                <a:gd name="T0" fmla="*/ 0 w 88"/>
                <a:gd name="T1" fmla="*/ 42 h 48"/>
                <a:gd name="T2" fmla="*/ 85 w 88"/>
                <a:gd name="T3" fmla="*/ 0 h 48"/>
                <a:gd name="T4" fmla="*/ 86 w 88"/>
                <a:gd name="T5" fmla="*/ 23 h 48"/>
                <a:gd name="T6" fmla="*/ 0 w 88"/>
                <a:gd name="T7" fmla="*/ 42 h 48"/>
              </a:gdLst>
              <a:ahLst/>
              <a:cxnLst>
                <a:cxn ang="0">
                  <a:pos x="T0" y="T1"/>
                </a:cxn>
                <a:cxn ang="0">
                  <a:pos x="T2" y="T3"/>
                </a:cxn>
                <a:cxn ang="0">
                  <a:pos x="T4" y="T5"/>
                </a:cxn>
                <a:cxn ang="0">
                  <a:pos x="T6" y="T7"/>
                </a:cxn>
              </a:cxnLst>
              <a:rect l="0" t="0" r="r" b="b"/>
              <a:pathLst>
                <a:path w="88" h="48">
                  <a:moveTo>
                    <a:pt x="0" y="42"/>
                  </a:moveTo>
                  <a:cubicBezTo>
                    <a:pt x="23" y="11"/>
                    <a:pt x="55" y="14"/>
                    <a:pt x="85" y="0"/>
                  </a:cubicBezTo>
                  <a:cubicBezTo>
                    <a:pt x="85" y="12"/>
                    <a:pt x="88" y="20"/>
                    <a:pt x="86" y="23"/>
                  </a:cubicBezTo>
                  <a:cubicBezTo>
                    <a:pt x="72" y="38"/>
                    <a:pt x="30" y="48"/>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143">
              <a:extLst>
                <a:ext uri="{FF2B5EF4-FFF2-40B4-BE49-F238E27FC236}">
                  <a16:creationId xmlns:a16="http://schemas.microsoft.com/office/drawing/2014/main" id="{C772672F-AEEB-4FC2-B0E5-60FCA665116B}"/>
                </a:ext>
              </a:extLst>
            </p:cNvPr>
            <p:cNvSpPr>
              <a:spLocks/>
            </p:cNvSpPr>
            <p:nvPr/>
          </p:nvSpPr>
          <p:spPr bwMode="auto">
            <a:xfrm>
              <a:off x="7185025" y="700088"/>
              <a:ext cx="15875" cy="30163"/>
            </a:xfrm>
            <a:custGeom>
              <a:avLst/>
              <a:gdLst>
                <a:gd name="T0" fmla="*/ 34 w 38"/>
                <a:gd name="T1" fmla="*/ 33 h 36"/>
                <a:gd name="T2" fmla="*/ 27 w 38"/>
                <a:gd name="T3" fmla="*/ 36 h 36"/>
                <a:gd name="T4" fmla="*/ 1 w 38"/>
                <a:gd name="T5" fmla="*/ 10 h 36"/>
                <a:gd name="T6" fmla="*/ 13 w 38"/>
                <a:gd name="T7" fmla="*/ 1 h 36"/>
                <a:gd name="T8" fmla="*/ 34 w 38"/>
                <a:gd name="T9" fmla="*/ 33 h 36"/>
              </a:gdLst>
              <a:ahLst/>
              <a:cxnLst>
                <a:cxn ang="0">
                  <a:pos x="T0" y="T1"/>
                </a:cxn>
                <a:cxn ang="0">
                  <a:pos x="T2" y="T3"/>
                </a:cxn>
                <a:cxn ang="0">
                  <a:pos x="T4" y="T5"/>
                </a:cxn>
                <a:cxn ang="0">
                  <a:pos x="T6" y="T7"/>
                </a:cxn>
                <a:cxn ang="0">
                  <a:pos x="T8" y="T9"/>
                </a:cxn>
              </a:cxnLst>
              <a:rect l="0" t="0" r="r" b="b"/>
              <a:pathLst>
                <a:path w="38" h="36">
                  <a:moveTo>
                    <a:pt x="34" y="33"/>
                  </a:moveTo>
                  <a:cubicBezTo>
                    <a:pt x="29" y="35"/>
                    <a:pt x="28" y="36"/>
                    <a:pt x="27" y="36"/>
                  </a:cubicBezTo>
                  <a:cubicBezTo>
                    <a:pt x="11" y="34"/>
                    <a:pt x="0" y="27"/>
                    <a:pt x="1" y="10"/>
                  </a:cubicBezTo>
                  <a:cubicBezTo>
                    <a:pt x="2" y="7"/>
                    <a:pt x="10" y="0"/>
                    <a:pt x="13" y="1"/>
                  </a:cubicBezTo>
                  <a:cubicBezTo>
                    <a:pt x="27" y="6"/>
                    <a:pt x="38" y="14"/>
                    <a:pt x="3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3" name="Picture 2">
            <a:extLst>
              <a:ext uri="{FF2B5EF4-FFF2-40B4-BE49-F238E27FC236}">
                <a16:creationId xmlns:a16="http://schemas.microsoft.com/office/drawing/2014/main" id="{5A819417-D676-4E05-BA1C-58825BF3963D}"/>
              </a:ext>
            </a:extLst>
          </p:cNvPr>
          <p:cNvPicPr>
            <a:picLocks noChangeAspect="1"/>
          </p:cNvPicPr>
          <p:nvPr/>
        </p:nvPicPr>
        <p:blipFill>
          <a:blip r:embed="rId2"/>
          <a:stretch>
            <a:fillRect/>
          </a:stretch>
        </p:blipFill>
        <p:spPr>
          <a:xfrm>
            <a:off x="2308602" y="1450219"/>
            <a:ext cx="7574795" cy="5372341"/>
          </a:xfrm>
          <a:prstGeom prst="rect">
            <a:avLst/>
          </a:prstGeom>
          <a:ln>
            <a:solidFill>
              <a:schemeClr val="tx1"/>
            </a:solidFill>
          </a:ln>
        </p:spPr>
      </p:pic>
      <p:sp>
        <p:nvSpPr>
          <p:cNvPr id="90" name="Rectangle 89">
            <a:extLst>
              <a:ext uri="{FF2B5EF4-FFF2-40B4-BE49-F238E27FC236}">
                <a16:creationId xmlns:a16="http://schemas.microsoft.com/office/drawing/2014/main" id="{10C81EF6-39DB-C64F-B46B-118DC8771344}"/>
              </a:ext>
            </a:extLst>
          </p:cNvPr>
          <p:cNvSpPr/>
          <p:nvPr/>
        </p:nvSpPr>
        <p:spPr>
          <a:xfrm>
            <a:off x="133416" y="176953"/>
            <a:ext cx="4410631" cy="646331"/>
          </a:xfrm>
          <a:prstGeom prst="rect">
            <a:avLst/>
          </a:prstGeom>
        </p:spPr>
        <p:txBody>
          <a:bodyPr wrap="none">
            <a:spAutoFit/>
          </a:bodyPr>
          <a:lstStyle/>
          <a:p>
            <a:r>
              <a:rPr lang="en-IN" sz="3600" dirty="0">
                <a:solidFill>
                  <a:srgbClr val="00387C"/>
                </a:solidFill>
                <a:effectLst/>
                <a:latin typeface="RecklessTRIAL"/>
              </a:rPr>
              <a:t>Programme Certificate</a:t>
            </a:r>
            <a:endParaRPr lang="en-IN" sz="3600" dirty="0">
              <a:effectLst/>
            </a:endParaRPr>
          </a:p>
        </p:txBody>
      </p:sp>
      <p:sp>
        <p:nvSpPr>
          <p:cNvPr id="91" name="TextBox 90">
            <a:extLst>
              <a:ext uri="{FF2B5EF4-FFF2-40B4-BE49-F238E27FC236}">
                <a16:creationId xmlns:a16="http://schemas.microsoft.com/office/drawing/2014/main" id="{C9C4A46E-2109-4FCF-8C5A-338D725A9C3F}"/>
              </a:ext>
            </a:extLst>
          </p:cNvPr>
          <p:cNvSpPr txBox="1"/>
          <p:nvPr/>
        </p:nvSpPr>
        <p:spPr>
          <a:xfrm>
            <a:off x="176806" y="898343"/>
            <a:ext cx="11744684" cy="646331"/>
          </a:xfrm>
          <a:prstGeom prst="rect">
            <a:avLst/>
          </a:prstGeom>
          <a:noFill/>
        </p:spPr>
        <p:txBody>
          <a:bodyPr wrap="square">
            <a:spAutoFit/>
          </a:bodyPr>
          <a:lstStyle/>
          <a:p>
            <a:r>
              <a:rPr lang="en-US" dirty="0"/>
              <a:t>Upon successfully completing the </a:t>
            </a:r>
            <a:r>
              <a:rPr lang="en-US" dirty="0" err="1"/>
              <a:t>programme</a:t>
            </a:r>
            <a:r>
              <a:rPr lang="en-US" dirty="0"/>
              <a:t> with a minimum 70% score, you will be awarded a certificate from GIM &amp; BlackPerl DFIR.</a:t>
            </a:r>
            <a:endParaRPr lang="en-IN" dirty="0"/>
          </a:p>
        </p:txBody>
      </p:sp>
    </p:spTree>
    <p:extLst>
      <p:ext uri="{BB962C8B-B14F-4D97-AF65-F5344CB8AC3E}">
        <p14:creationId xmlns:p14="http://schemas.microsoft.com/office/powerpoint/2010/main" val="3978444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361FE0-EAFF-144B-975F-02DC6AA8FDB0}"/>
              </a:ext>
            </a:extLst>
          </p:cNvPr>
          <p:cNvPicPr>
            <a:picLocks noChangeAspect="1"/>
          </p:cNvPicPr>
          <p:nvPr/>
        </p:nvPicPr>
        <p:blipFill>
          <a:blip r:embed="rId2"/>
          <a:stretch>
            <a:fillRect/>
          </a:stretch>
        </p:blipFill>
        <p:spPr>
          <a:xfrm>
            <a:off x="0" y="1525208"/>
            <a:ext cx="12192000" cy="6858000"/>
          </a:xfrm>
          <a:prstGeom prst="rect">
            <a:avLst/>
          </a:prstGeom>
        </p:spPr>
      </p:pic>
      <p:sp>
        <p:nvSpPr>
          <p:cNvPr id="4" name="Rectangle 3">
            <a:extLst>
              <a:ext uri="{FF2B5EF4-FFF2-40B4-BE49-F238E27FC236}">
                <a16:creationId xmlns:a16="http://schemas.microsoft.com/office/drawing/2014/main" id="{334CECB4-7982-8E49-8603-FFE441AB2BA9}"/>
              </a:ext>
            </a:extLst>
          </p:cNvPr>
          <p:cNvSpPr/>
          <p:nvPr/>
        </p:nvSpPr>
        <p:spPr>
          <a:xfrm>
            <a:off x="164151" y="278713"/>
            <a:ext cx="5481822" cy="646331"/>
          </a:xfrm>
          <a:prstGeom prst="rect">
            <a:avLst/>
          </a:prstGeom>
        </p:spPr>
        <p:txBody>
          <a:bodyPr wrap="none">
            <a:spAutoFit/>
          </a:bodyPr>
          <a:lstStyle/>
          <a:p>
            <a:r>
              <a:rPr lang="en-IN" sz="3600" dirty="0">
                <a:solidFill>
                  <a:srgbClr val="00387C"/>
                </a:solidFill>
                <a:effectLst/>
                <a:latin typeface="RecklessTRIAL"/>
              </a:rPr>
              <a:t>Who is this Programme For?</a:t>
            </a:r>
            <a:endParaRPr lang="en-IN" sz="3600" dirty="0">
              <a:effectLst/>
            </a:endParaRPr>
          </a:p>
        </p:txBody>
      </p:sp>
      <p:sp>
        <p:nvSpPr>
          <p:cNvPr id="2" name="Rectangle 1">
            <a:extLst>
              <a:ext uri="{FF2B5EF4-FFF2-40B4-BE49-F238E27FC236}">
                <a16:creationId xmlns:a16="http://schemas.microsoft.com/office/drawing/2014/main" id="{FB6156B0-ADD3-814F-BB8C-1218A7DA1994}"/>
              </a:ext>
            </a:extLst>
          </p:cNvPr>
          <p:cNvSpPr/>
          <p:nvPr/>
        </p:nvSpPr>
        <p:spPr>
          <a:xfrm>
            <a:off x="164150" y="925044"/>
            <a:ext cx="11920757" cy="1200329"/>
          </a:xfrm>
          <a:prstGeom prst="rect">
            <a:avLst/>
          </a:prstGeom>
        </p:spPr>
        <p:txBody>
          <a:bodyPr wrap="square">
            <a:spAutoFit/>
          </a:bodyPr>
          <a:lstStyle/>
          <a:p>
            <a:r>
              <a:rPr lang="en-IN" dirty="0">
                <a:latin typeface="Inter"/>
              </a:rPr>
              <a:t>This programme is tailored to enhance your knowledge of essential principles and optimal methodologies in the field of cybersecurity. It will help you gain hands-on expertise in implementing cybersecurity measures for both immediate and future business strategies, and it will help you engage with consumer data and take responsibility for ensuring compliance with data privacy regulations. </a:t>
            </a:r>
            <a:endParaRPr lang="en-IN" dirty="0">
              <a:effectLst/>
            </a:endParaRPr>
          </a:p>
        </p:txBody>
      </p:sp>
      <p:graphicFrame>
        <p:nvGraphicFramePr>
          <p:cNvPr id="5" name="Diagram 4">
            <a:extLst>
              <a:ext uri="{FF2B5EF4-FFF2-40B4-BE49-F238E27FC236}">
                <a16:creationId xmlns:a16="http://schemas.microsoft.com/office/drawing/2014/main" id="{92544010-9691-CC41-8736-44255F09D8DE}"/>
              </a:ext>
            </a:extLst>
          </p:cNvPr>
          <p:cNvGraphicFramePr/>
          <p:nvPr>
            <p:extLst>
              <p:ext uri="{D42A27DB-BD31-4B8C-83A1-F6EECF244321}">
                <p14:modId xmlns:p14="http://schemas.microsoft.com/office/powerpoint/2010/main" val="1956107561"/>
              </p:ext>
            </p:extLst>
          </p:nvPr>
        </p:nvGraphicFramePr>
        <p:xfrm>
          <a:off x="722183" y="601878"/>
          <a:ext cx="10460681" cy="6496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457828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BBDCC75-D59D-4995-8A87-ABD2C9BA4578}"/>
              </a:ext>
            </a:extLst>
          </p:cNvPr>
          <p:cNvGrpSpPr/>
          <p:nvPr/>
        </p:nvGrpSpPr>
        <p:grpSpPr>
          <a:xfrm>
            <a:off x="426507" y="1"/>
            <a:ext cx="9926659" cy="6858000"/>
            <a:chOff x="4549775" y="1466850"/>
            <a:chExt cx="3092450" cy="3922713"/>
          </a:xfrm>
        </p:grpSpPr>
        <p:sp>
          <p:nvSpPr>
            <p:cNvPr id="6" name="Freeform 5">
              <a:extLst>
                <a:ext uri="{FF2B5EF4-FFF2-40B4-BE49-F238E27FC236}">
                  <a16:creationId xmlns:a16="http://schemas.microsoft.com/office/drawing/2014/main" id="{D1A724F6-CC61-4EAF-B004-6F02D61BF594}"/>
                </a:ext>
              </a:extLst>
            </p:cNvPr>
            <p:cNvSpPr>
              <a:spLocks/>
            </p:cNvSpPr>
            <p:nvPr/>
          </p:nvSpPr>
          <p:spPr bwMode="auto">
            <a:xfrm>
              <a:off x="4549775" y="1466850"/>
              <a:ext cx="3092450" cy="3922713"/>
            </a:xfrm>
            <a:custGeom>
              <a:avLst/>
              <a:gdLst>
                <a:gd name="T0" fmla="*/ 1387 w 4410"/>
                <a:gd name="T1" fmla="*/ 2798 h 2798"/>
                <a:gd name="T2" fmla="*/ 2876 w 4410"/>
                <a:gd name="T3" fmla="*/ 2392 h 2798"/>
                <a:gd name="T4" fmla="*/ 3712 w 4410"/>
                <a:gd name="T5" fmla="*/ 1825 h 2798"/>
                <a:gd name="T6" fmla="*/ 2634 w 4410"/>
                <a:gd name="T7" fmla="*/ 1144 h 2798"/>
                <a:gd name="T8" fmla="*/ 3364 w 4410"/>
                <a:gd name="T9" fmla="*/ 921 h 2798"/>
                <a:gd name="T10" fmla="*/ 4107 w 4410"/>
                <a:gd name="T11" fmla="*/ 631 h 2798"/>
                <a:gd name="T12" fmla="*/ 3500 w 4410"/>
                <a:gd name="T13" fmla="*/ 372 h 2798"/>
                <a:gd name="T14" fmla="*/ 3802 w 4410"/>
                <a:gd name="T15" fmla="*/ 184 h 2798"/>
                <a:gd name="T16" fmla="*/ 4410 w 4410"/>
                <a:gd name="T17" fmla="*/ 0 h 2798"/>
                <a:gd name="T18" fmla="*/ 4066 w 4410"/>
                <a:gd name="T19" fmla="*/ 0 h 2798"/>
                <a:gd name="T20" fmla="*/ 2835 w 4410"/>
                <a:gd name="T21" fmla="*/ 306 h 2798"/>
                <a:gd name="T22" fmla="*/ 3594 w 4410"/>
                <a:gd name="T23" fmla="*/ 621 h 2798"/>
                <a:gd name="T24" fmla="*/ 1949 w 4410"/>
                <a:gd name="T25" fmla="*/ 1104 h 2798"/>
                <a:gd name="T26" fmla="*/ 1939 w 4410"/>
                <a:gd name="T27" fmla="*/ 1191 h 2798"/>
                <a:gd name="T28" fmla="*/ 2829 w 4410"/>
                <a:gd name="T29" fmla="*/ 1822 h 2798"/>
                <a:gd name="T30" fmla="*/ 1136 w 4410"/>
                <a:gd name="T31" fmla="*/ 2243 h 2798"/>
                <a:gd name="T32" fmla="*/ 0 w 4410"/>
                <a:gd name="T33" fmla="*/ 2685 h 2798"/>
                <a:gd name="T34" fmla="*/ 0 w 4410"/>
                <a:gd name="T35" fmla="*/ 2798 h 2798"/>
                <a:gd name="T36" fmla="*/ 1387 w 4410"/>
                <a:gd name="T37" fmla="*/ 2798 h 2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10" h="2798">
                  <a:moveTo>
                    <a:pt x="1387" y="2798"/>
                  </a:moveTo>
                  <a:cubicBezTo>
                    <a:pt x="1590" y="2615"/>
                    <a:pt x="2359" y="2534"/>
                    <a:pt x="2876" y="2392"/>
                  </a:cubicBezTo>
                  <a:cubicBezTo>
                    <a:pt x="3505" y="2220"/>
                    <a:pt x="3693" y="2022"/>
                    <a:pt x="3712" y="1825"/>
                  </a:cubicBezTo>
                  <a:cubicBezTo>
                    <a:pt x="3765" y="1299"/>
                    <a:pt x="2623" y="1305"/>
                    <a:pt x="2634" y="1144"/>
                  </a:cubicBezTo>
                  <a:cubicBezTo>
                    <a:pt x="2644" y="1007"/>
                    <a:pt x="3129" y="948"/>
                    <a:pt x="3364" y="921"/>
                  </a:cubicBezTo>
                  <a:cubicBezTo>
                    <a:pt x="3739" y="879"/>
                    <a:pt x="4086" y="784"/>
                    <a:pt x="4107" y="631"/>
                  </a:cubicBezTo>
                  <a:cubicBezTo>
                    <a:pt x="4143" y="377"/>
                    <a:pt x="3608" y="403"/>
                    <a:pt x="3500" y="372"/>
                  </a:cubicBezTo>
                  <a:cubicBezTo>
                    <a:pt x="3181" y="282"/>
                    <a:pt x="3396" y="234"/>
                    <a:pt x="3802" y="184"/>
                  </a:cubicBezTo>
                  <a:cubicBezTo>
                    <a:pt x="4172" y="138"/>
                    <a:pt x="4365" y="106"/>
                    <a:pt x="4410" y="0"/>
                  </a:cubicBezTo>
                  <a:cubicBezTo>
                    <a:pt x="4066" y="0"/>
                    <a:pt x="4066" y="0"/>
                    <a:pt x="4066" y="0"/>
                  </a:cubicBezTo>
                  <a:cubicBezTo>
                    <a:pt x="3945" y="129"/>
                    <a:pt x="2829" y="68"/>
                    <a:pt x="2835" y="306"/>
                  </a:cubicBezTo>
                  <a:cubicBezTo>
                    <a:pt x="2839" y="481"/>
                    <a:pt x="3599" y="506"/>
                    <a:pt x="3594" y="621"/>
                  </a:cubicBezTo>
                  <a:cubicBezTo>
                    <a:pt x="3587" y="771"/>
                    <a:pt x="2144" y="733"/>
                    <a:pt x="1949" y="1104"/>
                  </a:cubicBezTo>
                  <a:cubicBezTo>
                    <a:pt x="1934" y="1133"/>
                    <a:pt x="1938" y="1156"/>
                    <a:pt x="1939" y="1191"/>
                  </a:cubicBezTo>
                  <a:cubicBezTo>
                    <a:pt x="1952" y="1468"/>
                    <a:pt x="2882" y="1583"/>
                    <a:pt x="2829" y="1822"/>
                  </a:cubicBezTo>
                  <a:cubicBezTo>
                    <a:pt x="2783" y="2029"/>
                    <a:pt x="2384" y="1941"/>
                    <a:pt x="1136" y="2243"/>
                  </a:cubicBezTo>
                  <a:cubicBezTo>
                    <a:pt x="939" y="2291"/>
                    <a:pt x="246" y="2452"/>
                    <a:pt x="0" y="2685"/>
                  </a:cubicBezTo>
                  <a:cubicBezTo>
                    <a:pt x="0" y="2798"/>
                    <a:pt x="0" y="2798"/>
                    <a:pt x="0" y="2798"/>
                  </a:cubicBezTo>
                  <a:lnTo>
                    <a:pt x="1387" y="279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987A8BD2-51F0-4E4F-B22A-0FB2D65078B9}"/>
                </a:ext>
              </a:extLst>
            </p:cNvPr>
            <p:cNvSpPr>
              <a:spLocks/>
            </p:cNvSpPr>
            <p:nvPr/>
          </p:nvSpPr>
          <p:spPr bwMode="auto">
            <a:xfrm>
              <a:off x="4549775" y="1466850"/>
              <a:ext cx="3081338" cy="3763963"/>
            </a:xfrm>
            <a:custGeom>
              <a:avLst/>
              <a:gdLst>
                <a:gd name="T0" fmla="*/ 1387 w 4395"/>
                <a:gd name="T1" fmla="*/ 2685 h 2685"/>
                <a:gd name="T2" fmla="*/ 2876 w 4395"/>
                <a:gd name="T3" fmla="*/ 2292 h 2685"/>
                <a:gd name="T4" fmla="*/ 3712 w 4395"/>
                <a:gd name="T5" fmla="*/ 1742 h 2685"/>
                <a:gd name="T6" fmla="*/ 2634 w 4395"/>
                <a:gd name="T7" fmla="*/ 1082 h 2685"/>
                <a:gd name="T8" fmla="*/ 3364 w 4395"/>
                <a:gd name="T9" fmla="*/ 866 h 2685"/>
                <a:gd name="T10" fmla="*/ 4107 w 4395"/>
                <a:gd name="T11" fmla="*/ 585 h 2685"/>
                <a:gd name="T12" fmla="*/ 3500 w 4395"/>
                <a:gd name="T13" fmla="*/ 334 h 2685"/>
                <a:gd name="T14" fmla="*/ 3802 w 4395"/>
                <a:gd name="T15" fmla="*/ 152 h 2685"/>
                <a:gd name="T16" fmla="*/ 4395 w 4395"/>
                <a:gd name="T17" fmla="*/ 0 h 2685"/>
                <a:gd name="T18" fmla="*/ 4033 w 4395"/>
                <a:gd name="T19" fmla="*/ 0 h 2685"/>
                <a:gd name="T20" fmla="*/ 2840 w 4395"/>
                <a:gd name="T21" fmla="*/ 270 h 2685"/>
                <a:gd name="T22" fmla="*/ 3594 w 4395"/>
                <a:gd name="T23" fmla="*/ 575 h 2685"/>
                <a:gd name="T24" fmla="*/ 1940 w 4395"/>
                <a:gd name="T25" fmla="*/ 1122 h 2685"/>
                <a:gd name="T26" fmla="*/ 2829 w 4395"/>
                <a:gd name="T27" fmla="*/ 1739 h 2685"/>
                <a:gd name="T28" fmla="*/ 1136 w 4395"/>
                <a:gd name="T29" fmla="*/ 2147 h 2685"/>
                <a:gd name="T30" fmla="*/ 0 w 4395"/>
                <a:gd name="T31" fmla="*/ 2685 h 2685"/>
                <a:gd name="T32" fmla="*/ 1387 w 4395"/>
                <a:gd name="T33" fmla="*/ 2685 h 2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95" h="2685">
                  <a:moveTo>
                    <a:pt x="1387" y="2685"/>
                  </a:moveTo>
                  <a:cubicBezTo>
                    <a:pt x="1590" y="2508"/>
                    <a:pt x="2359" y="2429"/>
                    <a:pt x="2876" y="2292"/>
                  </a:cubicBezTo>
                  <a:cubicBezTo>
                    <a:pt x="3505" y="2125"/>
                    <a:pt x="3714" y="1934"/>
                    <a:pt x="3712" y="1742"/>
                  </a:cubicBezTo>
                  <a:cubicBezTo>
                    <a:pt x="3708" y="1359"/>
                    <a:pt x="2623" y="1238"/>
                    <a:pt x="2634" y="1082"/>
                  </a:cubicBezTo>
                  <a:cubicBezTo>
                    <a:pt x="2644" y="949"/>
                    <a:pt x="3129" y="892"/>
                    <a:pt x="3364" y="866"/>
                  </a:cubicBezTo>
                  <a:cubicBezTo>
                    <a:pt x="3739" y="825"/>
                    <a:pt x="4110" y="735"/>
                    <a:pt x="4107" y="585"/>
                  </a:cubicBezTo>
                  <a:cubicBezTo>
                    <a:pt x="4104" y="397"/>
                    <a:pt x="3608" y="364"/>
                    <a:pt x="3500" y="334"/>
                  </a:cubicBezTo>
                  <a:cubicBezTo>
                    <a:pt x="3181" y="247"/>
                    <a:pt x="3396" y="202"/>
                    <a:pt x="3802" y="152"/>
                  </a:cubicBezTo>
                  <a:cubicBezTo>
                    <a:pt x="4266" y="94"/>
                    <a:pt x="4362" y="62"/>
                    <a:pt x="4395" y="0"/>
                  </a:cubicBezTo>
                  <a:cubicBezTo>
                    <a:pt x="4033" y="0"/>
                    <a:pt x="4033" y="0"/>
                    <a:pt x="4033" y="0"/>
                  </a:cubicBezTo>
                  <a:cubicBezTo>
                    <a:pt x="3907" y="77"/>
                    <a:pt x="2921" y="89"/>
                    <a:pt x="2840" y="270"/>
                  </a:cubicBezTo>
                  <a:cubicBezTo>
                    <a:pt x="2773" y="419"/>
                    <a:pt x="3599" y="464"/>
                    <a:pt x="3594" y="575"/>
                  </a:cubicBezTo>
                  <a:cubicBezTo>
                    <a:pt x="3585" y="751"/>
                    <a:pt x="2014" y="702"/>
                    <a:pt x="1940" y="1122"/>
                  </a:cubicBezTo>
                  <a:cubicBezTo>
                    <a:pt x="1893" y="1387"/>
                    <a:pt x="2882" y="1508"/>
                    <a:pt x="2829" y="1739"/>
                  </a:cubicBezTo>
                  <a:cubicBezTo>
                    <a:pt x="2783" y="1940"/>
                    <a:pt x="2384" y="1854"/>
                    <a:pt x="1136" y="2147"/>
                  </a:cubicBezTo>
                  <a:cubicBezTo>
                    <a:pt x="907" y="2200"/>
                    <a:pt x="169" y="2442"/>
                    <a:pt x="0" y="2685"/>
                  </a:cubicBezTo>
                  <a:lnTo>
                    <a:pt x="1387" y="2685"/>
                  </a:lnTo>
                  <a:close/>
                </a:path>
              </a:pathLst>
            </a:custGeom>
            <a:solidFill>
              <a:schemeClr val="tx1">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 name="Group 9">
            <a:extLst>
              <a:ext uri="{FF2B5EF4-FFF2-40B4-BE49-F238E27FC236}">
                <a16:creationId xmlns:a16="http://schemas.microsoft.com/office/drawing/2014/main" id="{1CD51FE4-1BE9-4725-8C5E-D585E86C49EB}"/>
              </a:ext>
            </a:extLst>
          </p:cNvPr>
          <p:cNvGrpSpPr/>
          <p:nvPr/>
        </p:nvGrpSpPr>
        <p:grpSpPr>
          <a:xfrm>
            <a:off x="1916621" y="3860754"/>
            <a:ext cx="1462984" cy="2261827"/>
            <a:chOff x="7478257" y="2193205"/>
            <a:chExt cx="452893" cy="700189"/>
          </a:xfrm>
        </p:grpSpPr>
        <p:sp>
          <p:nvSpPr>
            <p:cNvPr id="11" name="Oval 10">
              <a:extLst>
                <a:ext uri="{FF2B5EF4-FFF2-40B4-BE49-F238E27FC236}">
                  <a16:creationId xmlns:a16="http://schemas.microsoft.com/office/drawing/2014/main" id="{AC61A92C-7461-488B-B685-D8503D3CD944}"/>
                </a:ext>
              </a:extLst>
            </p:cNvPr>
            <p:cNvSpPr/>
            <p:nvPr/>
          </p:nvSpPr>
          <p:spPr>
            <a:xfrm>
              <a:off x="7478257" y="2786413"/>
              <a:ext cx="452893" cy="106981"/>
            </a:xfrm>
            <a:prstGeom prst="ellipse">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7">
              <a:extLst>
                <a:ext uri="{FF2B5EF4-FFF2-40B4-BE49-F238E27FC236}">
                  <a16:creationId xmlns:a16="http://schemas.microsoft.com/office/drawing/2014/main" id="{EAFE7348-1270-48F4-B06C-3337B907A185}"/>
                </a:ext>
              </a:extLst>
            </p:cNvPr>
            <p:cNvSpPr>
              <a:spLocks noEditPoints="1"/>
            </p:cNvSpPr>
            <p:nvPr/>
          </p:nvSpPr>
          <p:spPr bwMode="auto">
            <a:xfrm>
              <a:off x="7478257" y="2193205"/>
              <a:ext cx="452893" cy="646699"/>
            </a:xfrm>
            <a:custGeom>
              <a:avLst/>
              <a:gdLst>
                <a:gd name="T0" fmla="*/ 214 w 221"/>
                <a:gd name="T1" fmla="*/ 77 h 315"/>
                <a:gd name="T2" fmla="*/ 164 w 221"/>
                <a:gd name="T3" fmla="*/ 14 h 315"/>
                <a:gd name="T4" fmla="*/ 110 w 221"/>
                <a:gd name="T5" fmla="*/ 0 h 315"/>
                <a:gd name="T6" fmla="*/ 110 w 221"/>
                <a:gd name="T7" fmla="*/ 0 h 315"/>
                <a:gd name="T8" fmla="*/ 56 w 221"/>
                <a:gd name="T9" fmla="*/ 14 h 315"/>
                <a:gd name="T10" fmla="*/ 6 w 221"/>
                <a:gd name="T11" fmla="*/ 77 h 315"/>
                <a:gd name="T12" fmla="*/ 5 w 221"/>
                <a:gd name="T13" fmla="*/ 132 h 315"/>
                <a:gd name="T14" fmla="*/ 40 w 221"/>
                <a:gd name="T15" fmla="*/ 208 h 315"/>
                <a:gd name="T16" fmla="*/ 94 w 221"/>
                <a:gd name="T17" fmla="*/ 292 h 315"/>
                <a:gd name="T18" fmla="*/ 110 w 221"/>
                <a:gd name="T19" fmla="*/ 315 h 315"/>
                <a:gd name="T20" fmla="*/ 110 w 221"/>
                <a:gd name="T21" fmla="*/ 315 h 315"/>
                <a:gd name="T22" fmla="*/ 126 w 221"/>
                <a:gd name="T23" fmla="*/ 292 h 315"/>
                <a:gd name="T24" fmla="*/ 180 w 221"/>
                <a:gd name="T25" fmla="*/ 208 h 315"/>
                <a:gd name="T26" fmla="*/ 215 w 221"/>
                <a:gd name="T27" fmla="*/ 132 h 315"/>
                <a:gd name="T28" fmla="*/ 214 w 221"/>
                <a:gd name="T29" fmla="*/ 77 h 315"/>
                <a:gd name="T30" fmla="*/ 110 w 221"/>
                <a:gd name="T31" fmla="*/ 174 h 315"/>
                <a:gd name="T32" fmla="*/ 110 w 221"/>
                <a:gd name="T33" fmla="*/ 174 h 315"/>
                <a:gd name="T34" fmla="*/ 110 w 221"/>
                <a:gd name="T35" fmla="*/ 174 h 315"/>
                <a:gd name="T36" fmla="*/ 44 w 221"/>
                <a:gd name="T37" fmla="*/ 108 h 315"/>
                <a:gd name="T38" fmla="*/ 110 w 221"/>
                <a:gd name="T39" fmla="*/ 42 h 315"/>
                <a:gd name="T40" fmla="*/ 110 w 221"/>
                <a:gd name="T41" fmla="*/ 42 h 315"/>
                <a:gd name="T42" fmla="*/ 110 w 221"/>
                <a:gd name="T43" fmla="*/ 42 h 315"/>
                <a:gd name="T44" fmla="*/ 176 w 221"/>
                <a:gd name="T45" fmla="*/ 108 h 315"/>
                <a:gd name="T46" fmla="*/ 110 w 221"/>
                <a:gd name="T47" fmla="*/ 17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1" h="315">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02" name="Group 101">
            <a:extLst>
              <a:ext uri="{FF2B5EF4-FFF2-40B4-BE49-F238E27FC236}">
                <a16:creationId xmlns:a16="http://schemas.microsoft.com/office/drawing/2014/main" id="{043ABD47-F9C4-4180-B251-BA5EA328BD7A}"/>
              </a:ext>
            </a:extLst>
          </p:cNvPr>
          <p:cNvGrpSpPr/>
          <p:nvPr/>
        </p:nvGrpSpPr>
        <p:grpSpPr>
          <a:xfrm>
            <a:off x="107950" y="67734"/>
            <a:ext cx="10839450" cy="6701366"/>
            <a:chOff x="2943225" y="38100"/>
            <a:chExt cx="6305550" cy="6818313"/>
          </a:xfrm>
          <a:solidFill>
            <a:schemeClr val="bg1"/>
          </a:solidFill>
        </p:grpSpPr>
        <p:sp>
          <p:nvSpPr>
            <p:cNvPr id="103" name="Freeform 86">
              <a:extLst>
                <a:ext uri="{FF2B5EF4-FFF2-40B4-BE49-F238E27FC236}">
                  <a16:creationId xmlns:a16="http://schemas.microsoft.com/office/drawing/2014/main" id="{80F0C35D-6EE0-4A50-A875-08A1FCAEBABF}"/>
                </a:ext>
              </a:extLst>
            </p:cNvPr>
            <p:cNvSpPr>
              <a:spLocks/>
            </p:cNvSpPr>
            <p:nvPr/>
          </p:nvSpPr>
          <p:spPr bwMode="auto">
            <a:xfrm>
              <a:off x="2943225" y="6856413"/>
              <a:ext cx="6305550" cy="0"/>
            </a:xfrm>
            <a:custGeom>
              <a:avLst/>
              <a:gdLst>
                <a:gd name="T0" fmla="*/ 0 w 15350"/>
                <a:gd name="T1" fmla="*/ 15350 w 15350"/>
              </a:gdLst>
              <a:ahLst/>
              <a:cxnLst>
                <a:cxn ang="0">
                  <a:pos x="T0" y="0"/>
                </a:cxn>
                <a:cxn ang="0">
                  <a:pos x="T1" y="0"/>
                </a:cxn>
              </a:cxnLst>
              <a:rect l="0" t="0" r="r" b="b"/>
              <a:pathLst>
                <a:path w="15350">
                  <a:moveTo>
                    <a:pt x="0" y="0"/>
                  </a:moveTo>
                  <a:cubicBezTo>
                    <a:pt x="5120" y="0"/>
                    <a:pt x="10235" y="0"/>
                    <a:pt x="153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89">
              <a:extLst>
                <a:ext uri="{FF2B5EF4-FFF2-40B4-BE49-F238E27FC236}">
                  <a16:creationId xmlns:a16="http://schemas.microsoft.com/office/drawing/2014/main" id="{A154FF12-18DB-454D-AEBB-AEE97A349C8C}"/>
                </a:ext>
              </a:extLst>
            </p:cNvPr>
            <p:cNvSpPr>
              <a:spLocks/>
            </p:cNvSpPr>
            <p:nvPr/>
          </p:nvSpPr>
          <p:spPr bwMode="auto">
            <a:xfrm>
              <a:off x="6410325" y="5073650"/>
              <a:ext cx="330200" cy="195263"/>
            </a:xfrm>
            <a:custGeom>
              <a:avLst/>
              <a:gdLst>
                <a:gd name="T0" fmla="*/ 15 w 803"/>
                <a:gd name="T1" fmla="*/ 238 h 238"/>
                <a:gd name="T2" fmla="*/ 0 w 803"/>
                <a:gd name="T3" fmla="*/ 176 h 238"/>
                <a:gd name="T4" fmla="*/ 789 w 803"/>
                <a:gd name="T5" fmla="*/ 0 h 238"/>
                <a:gd name="T6" fmla="*/ 803 w 803"/>
                <a:gd name="T7" fmla="*/ 56 h 238"/>
                <a:gd name="T8" fmla="*/ 15 w 803"/>
                <a:gd name="T9" fmla="*/ 238 h 238"/>
              </a:gdLst>
              <a:ahLst/>
              <a:cxnLst>
                <a:cxn ang="0">
                  <a:pos x="T0" y="T1"/>
                </a:cxn>
                <a:cxn ang="0">
                  <a:pos x="T2" y="T3"/>
                </a:cxn>
                <a:cxn ang="0">
                  <a:pos x="T4" y="T5"/>
                </a:cxn>
                <a:cxn ang="0">
                  <a:pos x="T6" y="T7"/>
                </a:cxn>
                <a:cxn ang="0">
                  <a:pos x="T8" y="T9"/>
                </a:cxn>
              </a:cxnLst>
              <a:rect l="0" t="0" r="r" b="b"/>
              <a:pathLst>
                <a:path w="803" h="238">
                  <a:moveTo>
                    <a:pt x="15" y="238"/>
                  </a:moveTo>
                  <a:cubicBezTo>
                    <a:pt x="10" y="218"/>
                    <a:pt x="5" y="199"/>
                    <a:pt x="0" y="176"/>
                  </a:cubicBezTo>
                  <a:cubicBezTo>
                    <a:pt x="264" y="117"/>
                    <a:pt x="525" y="59"/>
                    <a:pt x="789" y="0"/>
                  </a:cubicBezTo>
                  <a:cubicBezTo>
                    <a:pt x="795" y="22"/>
                    <a:pt x="799" y="40"/>
                    <a:pt x="803" y="56"/>
                  </a:cubicBezTo>
                  <a:cubicBezTo>
                    <a:pt x="769" y="77"/>
                    <a:pt x="175" y="214"/>
                    <a:pt x="15"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90">
              <a:extLst>
                <a:ext uri="{FF2B5EF4-FFF2-40B4-BE49-F238E27FC236}">
                  <a16:creationId xmlns:a16="http://schemas.microsoft.com/office/drawing/2014/main" id="{34BE5A1F-E8DD-4233-81A0-9CD1CD1228B4}"/>
                </a:ext>
              </a:extLst>
            </p:cNvPr>
            <p:cNvSpPr>
              <a:spLocks/>
            </p:cNvSpPr>
            <p:nvPr/>
          </p:nvSpPr>
          <p:spPr bwMode="auto">
            <a:xfrm>
              <a:off x="5848350" y="5321300"/>
              <a:ext cx="330200" cy="184150"/>
            </a:xfrm>
            <a:custGeom>
              <a:avLst/>
              <a:gdLst>
                <a:gd name="T0" fmla="*/ 792 w 804"/>
                <a:gd name="T1" fmla="*/ 4 h 224"/>
                <a:gd name="T2" fmla="*/ 804 w 804"/>
                <a:gd name="T3" fmla="*/ 61 h 224"/>
                <a:gd name="T4" fmla="*/ 13 w 804"/>
                <a:gd name="T5" fmla="*/ 224 h 224"/>
                <a:gd name="T6" fmla="*/ 2 w 804"/>
                <a:gd name="T7" fmla="*/ 184 h 224"/>
                <a:gd name="T8" fmla="*/ 0 w 804"/>
                <a:gd name="T9" fmla="*/ 166 h 224"/>
                <a:gd name="T10" fmla="*/ 792 w 804"/>
                <a:gd name="T11" fmla="*/ 4 h 224"/>
              </a:gdLst>
              <a:ahLst/>
              <a:cxnLst>
                <a:cxn ang="0">
                  <a:pos x="T0" y="T1"/>
                </a:cxn>
                <a:cxn ang="0">
                  <a:pos x="T2" y="T3"/>
                </a:cxn>
                <a:cxn ang="0">
                  <a:pos x="T4" y="T5"/>
                </a:cxn>
                <a:cxn ang="0">
                  <a:pos x="T6" y="T7"/>
                </a:cxn>
                <a:cxn ang="0">
                  <a:pos x="T8" y="T9"/>
                </a:cxn>
                <a:cxn ang="0">
                  <a:pos x="T10" y="T11"/>
                </a:cxn>
              </a:cxnLst>
              <a:rect l="0" t="0" r="r" b="b"/>
              <a:pathLst>
                <a:path w="804" h="224">
                  <a:moveTo>
                    <a:pt x="792" y="4"/>
                  </a:moveTo>
                  <a:cubicBezTo>
                    <a:pt x="795" y="20"/>
                    <a:pt x="799" y="38"/>
                    <a:pt x="804" y="61"/>
                  </a:cubicBezTo>
                  <a:cubicBezTo>
                    <a:pt x="539" y="118"/>
                    <a:pt x="277" y="171"/>
                    <a:pt x="13" y="224"/>
                  </a:cubicBezTo>
                  <a:cubicBezTo>
                    <a:pt x="8" y="207"/>
                    <a:pt x="4" y="196"/>
                    <a:pt x="2" y="184"/>
                  </a:cubicBezTo>
                  <a:cubicBezTo>
                    <a:pt x="0" y="178"/>
                    <a:pt x="1" y="171"/>
                    <a:pt x="0" y="166"/>
                  </a:cubicBezTo>
                  <a:cubicBezTo>
                    <a:pt x="32" y="149"/>
                    <a:pt x="757" y="0"/>
                    <a:pt x="79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91">
              <a:extLst>
                <a:ext uri="{FF2B5EF4-FFF2-40B4-BE49-F238E27FC236}">
                  <a16:creationId xmlns:a16="http://schemas.microsoft.com/office/drawing/2014/main" id="{BCA7B6DD-0A17-41FC-AD03-599FCDDF3EF6}"/>
                </a:ext>
              </a:extLst>
            </p:cNvPr>
            <p:cNvSpPr>
              <a:spLocks/>
            </p:cNvSpPr>
            <p:nvPr/>
          </p:nvSpPr>
          <p:spPr bwMode="auto">
            <a:xfrm>
              <a:off x="5286375" y="5554663"/>
              <a:ext cx="331788" cy="204788"/>
            </a:xfrm>
            <a:custGeom>
              <a:avLst/>
              <a:gdLst>
                <a:gd name="T0" fmla="*/ 781 w 807"/>
                <a:gd name="T1" fmla="*/ 0 h 250"/>
                <a:gd name="T2" fmla="*/ 790 w 807"/>
                <a:gd name="T3" fmla="*/ 12 h 250"/>
                <a:gd name="T4" fmla="*/ 758 w 807"/>
                <a:gd name="T5" fmla="*/ 75 h 250"/>
                <a:gd name="T6" fmla="*/ 56 w 807"/>
                <a:gd name="T7" fmla="*/ 244 h 250"/>
                <a:gd name="T8" fmla="*/ 17 w 807"/>
                <a:gd name="T9" fmla="*/ 250 h 250"/>
                <a:gd name="T10" fmla="*/ 0 w 807"/>
                <a:gd name="T11" fmla="*/ 189 h 250"/>
                <a:gd name="T12" fmla="*/ 781 w 807"/>
                <a:gd name="T13" fmla="*/ 0 h 250"/>
              </a:gdLst>
              <a:ahLst/>
              <a:cxnLst>
                <a:cxn ang="0">
                  <a:pos x="T0" y="T1"/>
                </a:cxn>
                <a:cxn ang="0">
                  <a:pos x="T2" y="T3"/>
                </a:cxn>
                <a:cxn ang="0">
                  <a:pos x="T4" y="T5"/>
                </a:cxn>
                <a:cxn ang="0">
                  <a:pos x="T6" y="T7"/>
                </a:cxn>
                <a:cxn ang="0">
                  <a:pos x="T8" y="T9"/>
                </a:cxn>
                <a:cxn ang="0">
                  <a:pos x="T10" y="T11"/>
                </a:cxn>
                <a:cxn ang="0">
                  <a:pos x="T12" y="T13"/>
                </a:cxn>
              </a:cxnLst>
              <a:rect l="0" t="0" r="r" b="b"/>
              <a:pathLst>
                <a:path w="807" h="250">
                  <a:moveTo>
                    <a:pt x="781" y="0"/>
                  </a:moveTo>
                  <a:cubicBezTo>
                    <a:pt x="787" y="8"/>
                    <a:pt x="789" y="10"/>
                    <a:pt x="790" y="12"/>
                  </a:cubicBezTo>
                  <a:cubicBezTo>
                    <a:pt x="807" y="59"/>
                    <a:pt x="805" y="63"/>
                    <a:pt x="758" y="75"/>
                  </a:cubicBezTo>
                  <a:cubicBezTo>
                    <a:pt x="524" y="131"/>
                    <a:pt x="290" y="188"/>
                    <a:pt x="56" y="244"/>
                  </a:cubicBezTo>
                  <a:cubicBezTo>
                    <a:pt x="44" y="247"/>
                    <a:pt x="33" y="248"/>
                    <a:pt x="17" y="250"/>
                  </a:cubicBezTo>
                  <a:cubicBezTo>
                    <a:pt x="11" y="231"/>
                    <a:pt x="6" y="212"/>
                    <a:pt x="0" y="189"/>
                  </a:cubicBezTo>
                  <a:cubicBezTo>
                    <a:pt x="261" y="120"/>
                    <a:pt x="521" y="58"/>
                    <a:pt x="78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92">
              <a:extLst>
                <a:ext uri="{FF2B5EF4-FFF2-40B4-BE49-F238E27FC236}">
                  <a16:creationId xmlns:a16="http://schemas.microsoft.com/office/drawing/2014/main" id="{87492318-48DD-4AF8-B833-3865E380FF5B}"/>
                </a:ext>
              </a:extLst>
            </p:cNvPr>
            <p:cNvSpPr>
              <a:spLocks/>
            </p:cNvSpPr>
            <p:nvPr/>
          </p:nvSpPr>
          <p:spPr bwMode="auto">
            <a:xfrm>
              <a:off x="6969125" y="4754563"/>
              <a:ext cx="323850" cy="255588"/>
            </a:xfrm>
            <a:custGeom>
              <a:avLst/>
              <a:gdLst>
                <a:gd name="T0" fmla="*/ 765 w 790"/>
                <a:gd name="T1" fmla="*/ 0 h 311"/>
                <a:gd name="T2" fmla="*/ 790 w 790"/>
                <a:gd name="T3" fmla="*/ 58 h 311"/>
                <a:gd name="T4" fmla="*/ 749 w 790"/>
                <a:gd name="T5" fmla="*/ 78 h 311"/>
                <a:gd name="T6" fmla="*/ 200 w 790"/>
                <a:gd name="T7" fmla="*/ 261 h 311"/>
                <a:gd name="T8" fmla="*/ 19 w 790"/>
                <a:gd name="T9" fmla="*/ 311 h 311"/>
                <a:gd name="T10" fmla="*/ 0 w 790"/>
                <a:gd name="T11" fmla="*/ 246 h 311"/>
                <a:gd name="T12" fmla="*/ 765 w 790"/>
                <a:gd name="T13" fmla="*/ 0 h 311"/>
              </a:gdLst>
              <a:ahLst/>
              <a:cxnLst>
                <a:cxn ang="0">
                  <a:pos x="T0" y="T1"/>
                </a:cxn>
                <a:cxn ang="0">
                  <a:pos x="T2" y="T3"/>
                </a:cxn>
                <a:cxn ang="0">
                  <a:pos x="T4" y="T5"/>
                </a:cxn>
                <a:cxn ang="0">
                  <a:pos x="T6" y="T7"/>
                </a:cxn>
                <a:cxn ang="0">
                  <a:pos x="T8" y="T9"/>
                </a:cxn>
                <a:cxn ang="0">
                  <a:pos x="T10" y="T11"/>
                </a:cxn>
                <a:cxn ang="0">
                  <a:pos x="T12" y="T13"/>
                </a:cxn>
              </a:cxnLst>
              <a:rect l="0" t="0" r="r" b="b"/>
              <a:pathLst>
                <a:path w="790" h="311">
                  <a:moveTo>
                    <a:pt x="765" y="0"/>
                  </a:moveTo>
                  <a:cubicBezTo>
                    <a:pt x="774" y="21"/>
                    <a:pt x="781" y="38"/>
                    <a:pt x="790" y="58"/>
                  </a:cubicBezTo>
                  <a:cubicBezTo>
                    <a:pt x="775" y="66"/>
                    <a:pt x="762" y="73"/>
                    <a:pt x="749" y="78"/>
                  </a:cubicBezTo>
                  <a:cubicBezTo>
                    <a:pt x="570" y="151"/>
                    <a:pt x="386" y="208"/>
                    <a:pt x="200" y="261"/>
                  </a:cubicBezTo>
                  <a:cubicBezTo>
                    <a:pt x="142" y="277"/>
                    <a:pt x="83" y="293"/>
                    <a:pt x="19" y="311"/>
                  </a:cubicBezTo>
                  <a:cubicBezTo>
                    <a:pt x="12" y="289"/>
                    <a:pt x="7" y="270"/>
                    <a:pt x="0" y="246"/>
                  </a:cubicBezTo>
                  <a:cubicBezTo>
                    <a:pt x="260" y="175"/>
                    <a:pt x="515" y="103"/>
                    <a:pt x="76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93">
              <a:extLst>
                <a:ext uri="{FF2B5EF4-FFF2-40B4-BE49-F238E27FC236}">
                  <a16:creationId xmlns:a16="http://schemas.microsoft.com/office/drawing/2014/main" id="{3E4C61FA-3624-4BF4-B4F7-72E3C2B3FF85}"/>
                </a:ext>
              </a:extLst>
            </p:cNvPr>
            <p:cNvSpPr>
              <a:spLocks/>
            </p:cNvSpPr>
            <p:nvPr/>
          </p:nvSpPr>
          <p:spPr bwMode="auto">
            <a:xfrm>
              <a:off x="4735513" y="5840413"/>
              <a:ext cx="323850" cy="257175"/>
            </a:xfrm>
            <a:custGeom>
              <a:avLst/>
              <a:gdLst>
                <a:gd name="T0" fmla="*/ 22 w 787"/>
                <a:gd name="T1" fmla="*/ 314 h 314"/>
                <a:gd name="T2" fmla="*/ 0 w 787"/>
                <a:gd name="T3" fmla="*/ 257 h 314"/>
                <a:gd name="T4" fmla="*/ 770 w 787"/>
                <a:gd name="T5" fmla="*/ 0 h 314"/>
                <a:gd name="T6" fmla="*/ 787 w 787"/>
                <a:gd name="T7" fmla="*/ 59 h 314"/>
                <a:gd name="T8" fmla="*/ 22 w 787"/>
                <a:gd name="T9" fmla="*/ 314 h 314"/>
              </a:gdLst>
              <a:ahLst/>
              <a:cxnLst>
                <a:cxn ang="0">
                  <a:pos x="T0" y="T1"/>
                </a:cxn>
                <a:cxn ang="0">
                  <a:pos x="T2" y="T3"/>
                </a:cxn>
                <a:cxn ang="0">
                  <a:pos x="T4" y="T5"/>
                </a:cxn>
                <a:cxn ang="0">
                  <a:pos x="T6" y="T7"/>
                </a:cxn>
                <a:cxn ang="0">
                  <a:pos x="T8" y="T9"/>
                </a:cxn>
              </a:cxnLst>
              <a:rect l="0" t="0" r="r" b="b"/>
              <a:pathLst>
                <a:path w="787" h="314">
                  <a:moveTo>
                    <a:pt x="22" y="314"/>
                  </a:moveTo>
                  <a:cubicBezTo>
                    <a:pt x="15" y="295"/>
                    <a:pt x="8" y="278"/>
                    <a:pt x="0" y="257"/>
                  </a:cubicBezTo>
                  <a:cubicBezTo>
                    <a:pt x="254" y="159"/>
                    <a:pt x="509" y="76"/>
                    <a:pt x="770" y="0"/>
                  </a:cubicBezTo>
                  <a:cubicBezTo>
                    <a:pt x="777" y="23"/>
                    <a:pt x="782" y="41"/>
                    <a:pt x="787" y="59"/>
                  </a:cubicBezTo>
                  <a:cubicBezTo>
                    <a:pt x="531" y="145"/>
                    <a:pt x="279" y="229"/>
                    <a:pt x="22" y="3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94">
              <a:extLst>
                <a:ext uri="{FF2B5EF4-FFF2-40B4-BE49-F238E27FC236}">
                  <a16:creationId xmlns:a16="http://schemas.microsoft.com/office/drawing/2014/main" id="{CBEE9D19-28B6-4CD6-9909-7305972BE688}"/>
                </a:ext>
              </a:extLst>
            </p:cNvPr>
            <p:cNvSpPr>
              <a:spLocks/>
            </p:cNvSpPr>
            <p:nvPr/>
          </p:nvSpPr>
          <p:spPr bwMode="auto">
            <a:xfrm>
              <a:off x="6248400" y="2874963"/>
              <a:ext cx="130175" cy="155575"/>
            </a:xfrm>
            <a:custGeom>
              <a:avLst/>
              <a:gdLst>
                <a:gd name="T0" fmla="*/ 23 w 316"/>
                <a:gd name="T1" fmla="*/ 0 h 190"/>
                <a:gd name="T2" fmla="*/ 316 w 316"/>
                <a:gd name="T3" fmla="*/ 147 h 190"/>
                <a:gd name="T4" fmla="*/ 296 w 316"/>
                <a:gd name="T5" fmla="*/ 190 h 190"/>
                <a:gd name="T6" fmla="*/ 0 w 316"/>
                <a:gd name="T7" fmla="*/ 40 h 190"/>
                <a:gd name="T8" fmla="*/ 23 w 316"/>
                <a:gd name="T9" fmla="*/ 0 h 190"/>
              </a:gdLst>
              <a:ahLst/>
              <a:cxnLst>
                <a:cxn ang="0">
                  <a:pos x="T0" y="T1"/>
                </a:cxn>
                <a:cxn ang="0">
                  <a:pos x="T2" y="T3"/>
                </a:cxn>
                <a:cxn ang="0">
                  <a:pos x="T4" y="T5"/>
                </a:cxn>
                <a:cxn ang="0">
                  <a:pos x="T6" y="T7"/>
                </a:cxn>
                <a:cxn ang="0">
                  <a:pos x="T8" y="T9"/>
                </a:cxn>
              </a:cxnLst>
              <a:rect l="0" t="0" r="r" b="b"/>
              <a:pathLst>
                <a:path w="316" h="190">
                  <a:moveTo>
                    <a:pt x="23" y="0"/>
                  </a:moveTo>
                  <a:cubicBezTo>
                    <a:pt x="124" y="50"/>
                    <a:pt x="218" y="98"/>
                    <a:pt x="316" y="147"/>
                  </a:cubicBezTo>
                  <a:cubicBezTo>
                    <a:pt x="309" y="161"/>
                    <a:pt x="303" y="173"/>
                    <a:pt x="296" y="190"/>
                  </a:cubicBezTo>
                  <a:cubicBezTo>
                    <a:pt x="194" y="145"/>
                    <a:pt x="96" y="99"/>
                    <a:pt x="0" y="40"/>
                  </a:cubicBezTo>
                  <a:cubicBezTo>
                    <a:pt x="8" y="26"/>
                    <a:pt x="15" y="14"/>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95">
              <a:extLst>
                <a:ext uri="{FF2B5EF4-FFF2-40B4-BE49-F238E27FC236}">
                  <a16:creationId xmlns:a16="http://schemas.microsoft.com/office/drawing/2014/main" id="{9E74DF55-1E3F-49BA-BDE4-50AC898FECB7}"/>
                </a:ext>
              </a:extLst>
            </p:cNvPr>
            <p:cNvSpPr>
              <a:spLocks/>
            </p:cNvSpPr>
            <p:nvPr/>
          </p:nvSpPr>
          <p:spPr bwMode="auto">
            <a:xfrm>
              <a:off x="7210425" y="3732213"/>
              <a:ext cx="128588" cy="165100"/>
            </a:xfrm>
            <a:custGeom>
              <a:avLst/>
              <a:gdLst>
                <a:gd name="T0" fmla="*/ 0 w 312"/>
                <a:gd name="T1" fmla="*/ 42 h 202"/>
                <a:gd name="T2" fmla="*/ 22 w 312"/>
                <a:gd name="T3" fmla="*/ 0 h 202"/>
                <a:gd name="T4" fmla="*/ 312 w 312"/>
                <a:gd name="T5" fmla="*/ 160 h 202"/>
                <a:gd name="T6" fmla="*/ 286 w 312"/>
                <a:gd name="T7" fmla="*/ 202 h 202"/>
                <a:gd name="T8" fmla="*/ 0 w 312"/>
                <a:gd name="T9" fmla="*/ 42 h 202"/>
              </a:gdLst>
              <a:ahLst/>
              <a:cxnLst>
                <a:cxn ang="0">
                  <a:pos x="T0" y="T1"/>
                </a:cxn>
                <a:cxn ang="0">
                  <a:pos x="T2" y="T3"/>
                </a:cxn>
                <a:cxn ang="0">
                  <a:pos x="T4" y="T5"/>
                </a:cxn>
                <a:cxn ang="0">
                  <a:pos x="T6" y="T7"/>
                </a:cxn>
                <a:cxn ang="0">
                  <a:pos x="T8" y="T9"/>
                </a:cxn>
              </a:cxnLst>
              <a:rect l="0" t="0" r="r" b="b"/>
              <a:pathLst>
                <a:path w="312" h="202">
                  <a:moveTo>
                    <a:pt x="0" y="42"/>
                  </a:moveTo>
                  <a:cubicBezTo>
                    <a:pt x="8" y="27"/>
                    <a:pt x="14" y="16"/>
                    <a:pt x="22" y="0"/>
                  </a:cubicBezTo>
                  <a:cubicBezTo>
                    <a:pt x="122" y="48"/>
                    <a:pt x="215" y="103"/>
                    <a:pt x="312" y="160"/>
                  </a:cubicBezTo>
                  <a:cubicBezTo>
                    <a:pt x="302" y="175"/>
                    <a:pt x="295" y="187"/>
                    <a:pt x="286" y="202"/>
                  </a:cubicBezTo>
                  <a:cubicBezTo>
                    <a:pt x="190" y="148"/>
                    <a:pt x="97" y="97"/>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96">
              <a:extLst>
                <a:ext uri="{FF2B5EF4-FFF2-40B4-BE49-F238E27FC236}">
                  <a16:creationId xmlns:a16="http://schemas.microsoft.com/office/drawing/2014/main" id="{53F9CBA2-34C2-410F-925E-A060AE8DBE83}"/>
                </a:ext>
              </a:extLst>
            </p:cNvPr>
            <p:cNvSpPr>
              <a:spLocks/>
            </p:cNvSpPr>
            <p:nvPr/>
          </p:nvSpPr>
          <p:spPr bwMode="auto">
            <a:xfrm>
              <a:off x="6731000" y="3297238"/>
              <a:ext cx="133350" cy="142875"/>
            </a:xfrm>
            <a:custGeom>
              <a:avLst/>
              <a:gdLst>
                <a:gd name="T0" fmla="*/ 322 w 322"/>
                <a:gd name="T1" fmla="*/ 127 h 174"/>
                <a:gd name="T2" fmla="*/ 304 w 322"/>
                <a:gd name="T3" fmla="*/ 174 h 174"/>
                <a:gd name="T4" fmla="*/ 0 w 322"/>
                <a:gd name="T5" fmla="*/ 47 h 174"/>
                <a:gd name="T6" fmla="*/ 19 w 322"/>
                <a:gd name="T7" fmla="*/ 0 h 174"/>
                <a:gd name="T8" fmla="*/ 322 w 322"/>
                <a:gd name="T9" fmla="*/ 127 h 174"/>
              </a:gdLst>
              <a:ahLst/>
              <a:cxnLst>
                <a:cxn ang="0">
                  <a:pos x="T0" y="T1"/>
                </a:cxn>
                <a:cxn ang="0">
                  <a:pos x="T2" y="T3"/>
                </a:cxn>
                <a:cxn ang="0">
                  <a:pos x="T4" y="T5"/>
                </a:cxn>
                <a:cxn ang="0">
                  <a:pos x="T6" y="T7"/>
                </a:cxn>
                <a:cxn ang="0">
                  <a:pos x="T8" y="T9"/>
                </a:cxn>
              </a:cxnLst>
              <a:rect l="0" t="0" r="r" b="b"/>
              <a:pathLst>
                <a:path w="322" h="174">
                  <a:moveTo>
                    <a:pt x="322" y="127"/>
                  </a:moveTo>
                  <a:cubicBezTo>
                    <a:pt x="316" y="143"/>
                    <a:pt x="311" y="156"/>
                    <a:pt x="304" y="174"/>
                  </a:cubicBezTo>
                  <a:cubicBezTo>
                    <a:pt x="201" y="131"/>
                    <a:pt x="103" y="90"/>
                    <a:pt x="0" y="47"/>
                  </a:cubicBezTo>
                  <a:cubicBezTo>
                    <a:pt x="7" y="31"/>
                    <a:pt x="12" y="18"/>
                    <a:pt x="19" y="0"/>
                  </a:cubicBezTo>
                  <a:cubicBezTo>
                    <a:pt x="121" y="42"/>
                    <a:pt x="220" y="84"/>
                    <a:pt x="322"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97">
              <a:extLst>
                <a:ext uri="{FF2B5EF4-FFF2-40B4-BE49-F238E27FC236}">
                  <a16:creationId xmlns:a16="http://schemas.microsoft.com/office/drawing/2014/main" id="{01C3D2E1-6D32-4DB4-A7AB-A72B7A647E7C}"/>
                </a:ext>
              </a:extLst>
            </p:cNvPr>
            <p:cNvSpPr>
              <a:spLocks/>
            </p:cNvSpPr>
            <p:nvPr/>
          </p:nvSpPr>
          <p:spPr bwMode="auto">
            <a:xfrm>
              <a:off x="6488113" y="3095625"/>
              <a:ext cx="133350" cy="142875"/>
            </a:xfrm>
            <a:custGeom>
              <a:avLst/>
              <a:gdLst>
                <a:gd name="T0" fmla="*/ 0 w 323"/>
                <a:gd name="T1" fmla="*/ 47 h 174"/>
                <a:gd name="T2" fmla="*/ 20 w 323"/>
                <a:gd name="T3" fmla="*/ 0 h 174"/>
                <a:gd name="T4" fmla="*/ 323 w 323"/>
                <a:gd name="T5" fmla="*/ 126 h 174"/>
                <a:gd name="T6" fmla="*/ 305 w 323"/>
                <a:gd name="T7" fmla="*/ 174 h 174"/>
                <a:gd name="T8" fmla="*/ 0 w 323"/>
                <a:gd name="T9" fmla="*/ 47 h 174"/>
              </a:gdLst>
              <a:ahLst/>
              <a:cxnLst>
                <a:cxn ang="0">
                  <a:pos x="T0" y="T1"/>
                </a:cxn>
                <a:cxn ang="0">
                  <a:pos x="T2" y="T3"/>
                </a:cxn>
                <a:cxn ang="0">
                  <a:pos x="T4" y="T5"/>
                </a:cxn>
                <a:cxn ang="0">
                  <a:pos x="T6" y="T7"/>
                </a:cxn>
                <a:cxn ang="0">
                  <a:pos x="T8" y="T9"/>
                </a:cxn>
              </a:cxnLst>
              <a:rect l="0" t="0" r="r" b="b"/>
              <a:pathLst>
                <a:path w="323" h="174">
                  <a:moveTo>
                    <a:pt x="0" y="47"/>
                  </a:moveTo>
                  <a:cubicBezTo>
                    <a:pt x="8" y="29"/>
                    <a:pt x="13" y="17"/>
                    <a:pt x="20" y="0"/>
                  </a:cubicBezTo>
                  <a:cubicBezTo>
                    <a:pt x="121" y="42"/>
                    <a:pt x="219" y="83"/>
                    <a:pt x="323" y="126"/>
                  </a:cubicBezTo>
                  <a:cubicBezTo>
                    <a:pt x="317" y="142"/>
                    <a:pt x="311" y="156"/>
                    <a:pt x="305" y="174"/>
                  </a:cubicBezTo>
                  <a:cubicBezTo>
                    <a:pt x="202" y="131"/>
                    <a:pt x="104" y="90"/>
                    <a:pt x="0"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98">
              <a:extLst>
                <a:ext uri="{FF2B5EF4-FFF2-40B4-BE49-F238E27FC236}">
                  <a16:creationId xmlns:a16="http://schemas.microsoft.com/office/drawing/2014/main" id="{55879D9A-D6DB-450A-8AA6-FE49F80D0FCC}"/>
                </a:ext>
              </a:extLst>
            </p:cNvPr>
            <p:cNvSpPr>
              <a:spLocks/>
            </p:cNvSpPr>
            <p:nvPr/>
          </p:nvSpPr>
          <p:spPr bwMode="auto">
            <a:xfrm>
              <a:off x="7419975" y="4445000"/>
              <a:ext cx="120650" cy="185738"/>
            </a:xfrm>
            <a:custGeom>
              <a:avLst/>
              <a:gdLst>
                <a:gd name="T0" fmla="*/ 19 w 291"/>
                <a:gd name="T1" fmla="*/ 226 h 226"/>
                <a:gd name="T2" fmla="*/ 6 w 291"/>
                <a:gd name="T3" fmla="*/ 204 h 226"/>
                <a:gd name="T4" fmla="*/ 0 w 291"/>
                <a:gd name="T5" fmla="*/ 180 h 226"/>
                <a:gd name="T6" fmla="*/ 251 w 291"/>
                <a:gd name="T7" fmla="*/ 0 h 226"/>
                <a:gd name="T8" fmla="*/ 291 w 291"/>
                <a:gd name="T9" fmla="*/ 28 h 226"/>
                <a:gd name="T10" fmla="*/ 19 w 291"/>
                <a:gd name="T11" fmla="*/ 226 h 226"/>
              </a:gdLst>
              <a:ahLst/>
              <a:cxnLst>
                <a:cxn ang="0">
                  <a:pos x="T0" y="T1"/>
                </a:cxn>
                <a:cxn ang="0">
                  <a:pos x="T2" y="T3"/>
                </a:cxn>
                <a:cxn ang="0">
                  <a:pos x="T4" y="T5"/>
                </a:cxn>
                <a:cxn ang="0">
                  <a:pos x="T6" y="T7"/>
                </a:cxn>
                <a:cxn ang="0">
                  <a:pos x="T8" y="T9"/>
                </a:cxn>
                <a:cxn ang="0">
                  <a:pos x="T10" y="T11"/>
                </a:cxn>
              </a:cxnLst>
              <a:rect l="0" t="0" r="r" b="b"/>
              <a:pathLst>
                <a:path w="291" h="226">
                  <a:moveTo>
                    <a:pt x="19" y="226"/>
                  </a:moveTo>
                  <a:cubicBezTo>
                    <a:pt x="13" y="215"/>
                    <a:pt x="8" y="210"/>
                    <a:pt x="6" y="204"/>
                  </a:cubicBezTo>
                  <a:cubicBezTo>
                    <a:pt x="3" y="198"/>
                    <a:pt x="2" y="192"/>
                    <a:pt x="0" y="180"/>
                  </a:cubicBezTo>
                  <a:cubicBezTo>
                    <a:pt x="91" y="134"/>
                    <a:pt x="182" y="84"/>
                    <a:pt x="251" y="0"/>
                  </a:cubicBezTo>
                  <a:cubicBezTo>
                    <a:pt x="264" y="9"/>
                    <a:pt x="276" y="17"/>
                    <a:pt x="291" y="28"/>
                  </a:cubicBezTo>
                  <a:cubicBezTo>
                    <a:pt x="219" y="122"/>
                    <a:pt x="123" y="176"/>
                    <a:pt x="19" y="2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99">
              <a:extLst>
                <a:ext uri="{FF2B5EF4-FFF2-40B4-BE49-F238E27FC236}">
                  <a16:creationId xmlns:a16="http://schemas.microsoft.com/office/drawing/2014/main" id="{E85B5991-2F06-45AC-BCEA-03B99A5EAC1A}"/>
                </a:ext>
              </a:extLst>
            </p:cNvPr>
            <p:cNvSpPr>
              <a:spLocks/>
            </p:cNvSpPr>
            <p:nvPr/>
          </p:nvSpPr>
          <p:spPr bwMode="auto">
            <a:xfrm>
              <a:off x="6973888" y="3505200"/>
              <a:ext cx="131763" cy="149225"/>
            </a:xfrm>
            <a:custGeom>
              <a:avLst/>
              <a:gdLst>
                <a:gd name="T0" fmla="*/ 0 w 320"/>
                <a:gd name="T1" fmla="*/ 45 h 181"/>
                <a:gd name="T2" fmla="*/ 11 w 320"/>
                <a:gd name="T3" fmla="*/ 16 h 181"/>
                <a:gd name="T4" fmla="*/ 24 w 320"/>
                <a:gd name="T5" fmla="*/ 0 h 181"/>
                <a:gd name="T6" fmla="*/ 320 w 320"/>
                <a:gd name="T7" fmla="*/ 135 h 181"/>
                <a:gd name="T8" fmla="*/ 298 w 320"/>
                <a:gd name="T9" fmla="*/ 181 h 181"/>
                <a:gd name="T10" fmla="*/ 0 w 320"/>
                <a:gd name="T11" fmla="*/ 45 h 181"/>
              </a:gdLst>
              <a:ahLst/>
              <a:cxnLst>
                <a:cxn ang="0">
                  <a:pos x="T0" y="T1"/>
                </a:cxn>
                <a:cxn ang="0">
                  <a:pos x="T2" y="T3"/>
                </a:cxn>
                <a:cxn ang="0">
                  <a:pos x="T4" y="T5"/>
                </a:cxn>
                <a:cxn ang="0">
                  <a:pos x="T6" y="T7"/>
                </a:cxn>
                <a:cxn ang="0">
                  <a:pos x="T8" y="T9"/>
                </a:cxn>
                <a:cxn ang="0">
                  <a:pos x="T10" y="T11"/>
                </a:cxn>
              </a:cxnLst>
              <a:rect l="0" t="0" r="r" b="b"/>
              <a:pathLst>
                <a:path w="320" h="181">
                  <a:moveTo>
                    <a:pt x="0" y="45"/>
                  </a:moveTo>
                  <a:cubicBezTo>
                    <a:pt x="5" y="31"/>
                    <a:pt x="7" y="23"/>
                    <a:pt x="11" y="16"/>
                  </a:cubicBezTo>
                  <a:cubicBezTo>
                    <a:pt x="13" y="12"/>
                    <a:pt x="17" y="8"/>
                    <a:pt x="24" y="0"/>
                  </a:cubicBezTo>
                  <a:cubicBezTo>
                    <a:pt x="121" y="44"/>
                    <a:pt x="218" y="89"/>
                    <a:pt x="320" y="135"/>
                  </a:cubicBezTo>
                  <a:cubicBezTo>
                    <a:pt x="312" y="152"/>
                    <a:pt x="306" y="164"/>
                    <a:pt x="298" y="181"/>
                  </a:cubicBezTo>
                  <a:cubicBezTo>
                    <a:pt x="198" y="135"/>
                    <a:pt x="101" y="91"/>
                    <a:pt x="0"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00">
              <a:extLst>
                <a:ext uri="{FF2B5EF4-FFF2-40B4-BE49-F238E27FC236}">
                  <a16:creationId xmlns:a16="http://schemas.microsoft.com/office/drawing/2014/main" id="{001DDCAA-C90E-485B-B7C4-1CD7AE42D2A8}"/>
                </a:ext>
              </a:extLst>
            </p:cNvPr>
            <p:cNvSpPr>
              <a:spLocks/>
            </p:cNvSpPr>
            <p:nvPr/>
          </p:nvSpPr>
          <p:spPr bwMode="auto">
            <a:xfrm>
              <a:off x="7432675" y="4010025"/>
              <a:ext cx="107950" cy="217488"/>
            </a:xfrm>
            <a:custGeom>
              <a:avLst/>
              <a:gdLst>
                <a:gd name="T0" fmla="*/ 0 w 262"/>
                <a:gd name="T1" fmla="*/ 37 h 266"/>
                <a:gd name="T2" fmla="*/ 32 w 262"/>
                <a:gd name="T3" fmla="*/ 0 h 266"/>
                <a:gd name="T4" fmla="*/ 262 w 262"/>
                <a:gd name="T5" fmla="*/ 238 h 266"/>
                <a:gd name="T6" fmla="*/ 242 w 262"/>
                <a:gd name="T7" fmla="*/ 256 h 266"/>
                <a:gd name="T8" fmla="*/ 221 w 262"/>
                <a:gd name="T9" fmla="*/ 266 h 266"/>
                <a:gd name="T10" fmla="*/ 0 w 262"/>
                <a:gd name="T11" fmla="*/ 37 h 266"/>
              </a:gdLst>
              <a:ahLst/>
              <a:cxnLst>
                <a:cxn ang="0">
                  <a:pos x="T0" y="T1"/>
                </a:cxn>
                <a:cxn ang="0">
                  <a:pos x="T2" y="T3"/>
                </a:cxn>
                <a:cxn ang="0">
                  <a:pos x="T4" y="T5"/>
                </a:cxn>
                <a:cxn ang="0">
                  <a:pos x="T6" y="T7"/>
                </a:cxn>
                <a:cxn ang="0">
                  <a:pos x="T8" y="T9"/>
                </a:cxn>
                <a:cxn ang="0">
                  <a:pos x="T10" y="T11"/>
                </a:cxn>
              </a:cxnLst>
              <a:rect l="0" t="0" r="r" b="b"/>
              <a:pathLst>
                <a:path w="262" h="266">
                  <a:moveTo>
                    <a:pt x="0" y="37"/>
                  </a:moveTo>
                  <a:cubicBezTo>
                    <a:pt x="13" y="22"/>
                    <a:pt x="21" y="13"/>
                    <a:pt x="32" y="0"/>
                  </a:cubicBezTo>
                  <a:cubicBezTo>
                    <a:pt x="122" y="69"/>
                    <a:pt x="202" y="142"/>
                    <a:pt x="262" y="238"/>
                  </a:cubicBezTo>
                  <a:cubicBezTo>
                    <a:pt x="253" y="246"/>
                    <a:pt x="248" y="252"/>
                    <a:pt x="242" y="256"/>
                  </a:cubicBezTo>
                  <a:cubicBezTo>
                    <a:pt x="236" y="259"/>
                    <a:pt x="230" y="261"/>
                    <a:pt x="221" y="266"/>
                  </a:cubicBezTo>
                  <a:cubicBezTo>
                    <a:pt x="162" y="177"/>
                    <a:pt x="85" y="106"/>
                    <a:pt x="0"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01">
              <a:extLst>
                <a:ext uri="{FF2B5EF4-FFF2-40B4-BE49-F238E27FC236}">
                  <a16:creationId xmlns:a16="http://schemas.microsoft.com/office/drawing/2014/main" id="{ABB4DFBA-86F4-4FDB-BB1E-82A995FC0E26}"/>
                </a:ext>
              </a:extLst>
            </p:cNvPr>
            <p:cNvSpPr>
              <a:spLocks/>
            </p:cNvSpPr>
            <p:nvPr/>
          </p:nvSpPr>
          <p:spPr bwMode="auto">
            <a:xfrm>
              <a:off x="7256463" y="1908175"/>
              <a:ext cx="103188" cy="61913"/>
            </a:xfrm>
            <a:custGeom>
              <a:avLst/>
              <a:gdLst>
                <a:gd name="T0" fmla="*/ 248 w 251"/>
                <a:gd name="T1" fmla="*/ 34 h 76"/>
                <a:gd name="T2" fmla="*/ 98 w 251"/>
                <a:gd name="T3" fmla="*/ 59 h 76"/>
                <a:gd name="T4" fmla="*/ 36 w 251"/>
                <a:gd name="T5" fmla="*/ 68 h 76"/>
                <a:gd name="T6" fmla="*/ 3 w 251"/>
                <a:gd name="T7" fmla="*/ 56 h 76"/>
                <a:gd name="T8" fmla="*/ 33 w 251"/>
                <a:gd name="T9" fmla="*/ 33 h 76"/>
                <a:gd name="T10" fmla="*/ 135 w 251"/>
                <a:gd name="T11" fmla="*/ 16 h 76"/>
                <a:gd name="T12" fmla="*/ 225 w 251"/>
                <a:gd name="T13" fmla="*/ 3 h 76"/>
                <a:gd name="T14" fmla="*/ 248 w 251"/>
                <a:gd name="T15" fmla="*/ 34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1" h="76">
                  <a:moveTo>
                    <a:pt x="248" y="34"/>
                  </a:moveTo>
                  <a:cubicBezTo>
                    <a:pt x="197" y="43"/>
                    <a:pt x="148" y="51"/>
                    <a:pt x="98" y="59"/>
                  </a:cubicBezTo>
                  <a:cubicBezTo>
                    <a:pt x="77" y="62"/>
                    <a:pt x="57" y="66"/>
                    <a:pt x="36" y="68"/>
                  </a:cubicBezTo>
                  <a:cubicBezTo>
                    <a:pt x="23" y="69"/>
                    <a:pt x="7" y="76"/>
                    <a:pt x="3" y="56"/>
                  </a:cubicBezTo>
                  <a:cubicBezTo>
                    <a:pt x="0" y="34"/>
                    <a:pt x="20" y="35"/>
                    <a:pt x="33" y="33"/>
                  </a:cubicBezTo>
                  <a:cubicBezTo>
                    <a:pt x="67" y="26"/>
                    <a:pt x="101" y="22"/>
                    <a:pt x="135" y="16"/>
                  </a:cubicBezTo>
                  <a:cubicBezTo>
                    <a:pt x="165" y="12"/>
                    <a:pt x="195" y="7"/>
                    <a:pt x="225" y="3"/>
                  </a:cubicBezTo>
                  <a:cubicBezTo>
                    <a:pt x="244" y="0"/>
                    <a:pt x="251" y="10"/>
                    <a:pt x="248"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02">
              <a:extLst>
                <a:ext uri="{FF2B5EF4-FFF2-40B4-BE49-F238E27FC236}">
                  <a16:creationId xmlns:a16="http://schemas.microsoft.com/office/drawing/2014/main" id="{F52DC87E-5F2C-47BA-B4DD-611B1DD6C7A1}"/>
                </a:ext>
              </a:extLst>
            </p:cNvPr>
            <p:cNvSpPr>
              <a:spLocks/>
            </p:cNvSpPr>
            <p:nvPr/>
          </p:nvSpPr>
          <p:spPr bwMode="auto">
            <a:xfrm>
              <a:off x="7451725" y="1847850"/>
              <a:ext cx="103188" cy="57150"/>
            </a:xfrm>
            <a:custGeom>
              <a:avLst/>
              <a:gdLst>
                <a:gd name="T0" fmla="*/ 19 w 252"/>
                <a:gd name="T1" fmla="*/ 71 h 71"/>
                <a:gd name="T2" fmla="*/ 3 w 252"/>
                <a:gd name="T3" fmla="*/ 53 h 71"/>
                <a:gd name="T4" fmla="*/ 23 w 252"/>
                <a:gd name="T5" fmla="*/ 34 h 71"/>
                <a:gd name="T6" fmla="*/ 220 w 252"/>
                <a:gd name="T7" fmla="*/ 2 h 71"/>
                <a:gd name="T8" fmla="*/ 248 w 252"/>
                <a:gd name="T9" fmla="*/ 15 h 71"/>
                <a:gd name="T10" fmla="*/ 226 w 252"/>
                <a:gd name="T11" fmla="*/ 37 h 71"/>
                <a:gd name="T12" fmla="*/ 77 w 252"/>
                <a:gd name="T13" fmla="*/ 61 h 71"/>
                <a:gd name="T14" fmla="*/ 19 w 252"/>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71">
                  <a:moveTo>
                    <a:pt x="19" y="71"/>
                  </a:moveTo>
                  <a:cubicBezTo>
                    <a:pt x="15" y="66"/>
                    <a:pt x="5" y="61"/>
                    <a:pt x="3" y="53"/>
                  </a:cubicBezTo>
                  <a:cubicBezTo>
                    <a:pt x="0" y="39"/>
                    <a:pt x="13" y="36"/>
                    <a:pt x="23" y="34"/>
                  </a:cubicBezTo>
                  <a:cubicBezTo>
                    <a:pt x="89" y="23"/>
                    <a:pt x="154" y="12"/>
                    <a:pt x="220" y="2"/>
                  </a:cubicBezTo>
                  <a:cubicBezTo>
                    <a:pt x="232" y="0"/>
                    <a:pt x="245" y="0"/>
                    <a:pt x="248" y="15"/>
                  </a:cubicBezTo>
                  <a:cubicBezTo>
                    <a:pt x="252" y="32"/>
                    <a:pt x="239" y="35"/>
                    <a:pt x="226" y="37"/>
                  </a:cubicBezTo>
                  <a:cubicBezTo>
                    <a:pt x="177" y="45"/>
                    <a:pt x="127" y="53"/>
                    <a:pt x="77" y="61"/>
                  </a:cubicBezTo>
                  <a:cubicBezTo>
                    <a:pt x="60" y="64"/>
                    <a:pt x="43" y="67"/>
                    <a:pt x="1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03">
              <a:extLst>
                <a:ext uri="{FF2B5EF4-FFF2-40B4-BE49-F238E27FC236}">
                  <a16:creationId xmlns:a16="http://schemas.microsoft.com/office/drawing/2014/main" id="{24A26656-B76B-47F8-B61A-701E862533DB}"/>
                </a:ext>
              </a:extLst>
            </p:cNvPr>
            <p:cNvSpPr>
              <a:spLocks/>
            </p:cNvSpPr>
            <p:nvPr/>
          </p:nvSpPr>
          <p:spPr bwMode="auto">
            <a:xfrm>
              <a:off x="6484938" y="2205038"/>
              <a:ext cx="100013" cy="77788"/>
            </a:xfrm>
            <a:custGeom>
              <a:avLst/>
              <a:gdLst>
                <a:gd name="T0" fmla="*/ 242 w 242"/>
                <a:gd name="T1" fmla="*/ 29 h 95"/>
                <a:gd name="T2" fmla="*/ 219 w 242"/>
                <a:gd name="T3" fmla="*/ 39 h 95"/>
                <a:gd name="T4" fmla="*/ 31 w 242"/>
                <a:gd name="T5" fmla="*/ 91 h 95"/>
                <a:gd name="T6" fmla="*/ 16 w 242"/>
                <a:gd name="T7" fmla="*/ 94 h 95"/>
                <a:gd name="T8" fmla="*/ 1 w 242"/>
                <a:gd name="T9" fmla="*/ 85 h 95"/>
                <a:gd name="T10" fmla="*/ 6 w 242"/>
                <a:gd name="T11" fmla="*/ 64 h 95"/>
                <a:gd name="T12" fmla="*/ 20 w 242"/>
                <a:gd name="T13" fmla="*/ 58 h 95"/>
                <a:gd name="T14" fmla="*/ 207 w 242"/>
                <a:gd name="T15" fmla="*/ 5 h 95"/>
                <a:gd name="T16" fmla="*/ 242 w 242"/>
                <a:gd name="T17" fmla="*/ 2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95">
                  <a:moveTo>
                    <a:pt x="242" y="29"/>
                  </a:moveTo>
                  <a:cubicBezTo>
                    <a:pt x="233" y="33"/>
                    <a:pt x="226" y="37"/>
                    <a:pt x="219" y="39"/>
                  </a:cubicBezTo>
                  <a:cubicBezTo>
                    <a:pt x="156" y="57"/>
                    <a:pt x="94" y="74"/>
                    <a:pt x="31" y="91"/>
                  </a:cubicBezTo>
                  <a:cubicBezTo>
                    <a:pt x="26" y="92"/>
                    <a:pt x="21" y="95"/>
                    <a:pt x="16" y="94"/>
                  </a:cubicBezTo>
                  <a:cubicBezTo>
                    <a:pt x="10" y="93"/>
                    <a:pt x="2" y="89"/>
                    <a:pt x="1" y="85"/>
                  </a:cubicBezTo>
                  <a:cubicBezTo>
                    <a:pt x="0" y="78"/>
                    <a:pt x="2" y="70"/>
                    <a:pt x="6" y="64"/>
                  </a:cubicBezTo>
                  <a:cubicBezTo>
                    <a:pt x="8" y="60"/>
                    <a:pt x="15" y="59"/>
                    <a:pt x="20" y="58"/>
                  </a:cubicBezTo>
                  <a:cubicBezTo>
                    <a:pt x="82" y="40"/>
                    <a:pt x="145" y="23"/>
                    <a:pt x="207" y="5"/>
                  </a:cubicBezTo>
                  <a:cubicBezTo>
                    <a:pt x="224" y="1"/>
                    <a:pt x="239" y="0"/>
                    <a:pt x="242"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04">
              <a:extLst>
                <a:ext uri="{FF2B5EF4-FFF2-40B4-BE49-F238E27FC236}">
                  <a16:creationId xmlns:a16="http://schemas.microsoft.com/office/drawing/2014/main" id="{4C447A74-2616-4834-BCB5-F1D9A6FC0A6C}"/>
                </a:ext>
              </a:extLst>
            </p:cNvPr>
            <p:cNvSpPr>
              <a:spLocks/>
            </p:cNvSpPr>
            <p:nvPr/>
          </p:nvSpPr>
          <p:spPr bwMode="auto">
            <a:xfrm>
              <a:off x="7645400" y="1778000"/>
              <a:ext cx="103188" cy="61913"/>
            </a:xfrm>
            <a:custGeom>
              <a:avLst/>
              <a:gdLst>
                <a:gd name="T0" fmla="*/ 20 w 248"/>
                <a:gd name="T1" fmla="*/ 77 h 77"/>
                <a:gd name="T2" fmla="*/ 4 w 248"/>
                <a:gd name="T3" fmla="*/ 60 h 77"/>
                <a:gd name="T4" fmla="*/ 22 w 248"/>
                <a:gd name="T5" fmla="*/ 39 h 77"/>
                <a:gd name="T6" fmla="*/ 155 w 248"/>
                <a:gd name="T7" fmla="*/ 14 h 77"/>
                <a:gd name="T8" fmla="*/ 226 w 248"/>
                <a:gd name="T9" fmla="*/ 1 h 77"/>
                <a:gd name="T10" fmla="*/ 246 w 248"/>
                <a:gd name="T11" fmla="*/ 13 h 77"/>
                <a:gd name="T12" fmla="*/ 235 w 248"/>
                <a:gd name="T13" fmla="*/ 33 h 77"/>
                <a:gd name="T14" fmla="*/ 20 w 248"/>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 h="77">
                  <a:moveTo>
                    <a:pt x="20" y="77"/>
                  </a:moveTo>
                  <a:cubicBezTo>
                    <a:pt x="15" y="72"/>
                    <a:pt x="6" y="67"/>
                    <a:pt x="4" y="60"/>
                  </a:cubicBezTo>
                  <a:cubicBezTo>
                    <a:pt x="0" y="47"/>
                    <a:pt x="11" y="41"/>
                    <a:pt x="22" y="39"/>
                  </a:cubicBezTo>
                  <a:cubicBezTo>
                    <a:pt x="66" y="30"/>
                    <a:pt x="111" y="22"/>
                    <a:pt x="155" y="14"/>
                  </a:cubicBezTo>
                  <a:cubicBezTo>
                    <a:pt x="179" y="9"/>
                    <a:pt x="202" y="4"/>
                    <a:pt x="226" y="1"/>
                  </a:cubicBezTo>
                  <a:cubicBezTo>
                    <a:pt x="232" y="0"/>
                    <a:pt x="244" y="7"/>
                    <a:pt x="246" y="13"/>
                  </a:cubicBezTo>
                  <a:cubicBezTo>
                    <a:pt x="248" y="18"/>
                    <a:pt x="241" y="32"/>
                    <a:pt x="235" y="33"/>
                  </a:cubicBezTo>
                  <a:cubicBezTo>
                    <a:pt x="165" y="48"/>
                    <a:pt x="95" y="62"/>
                    <a:pt x="20"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05">
              <a:extLst>
                <a:ext uri="{FF2B5EF4-FFF2-40B4-BE49-F238E27FC236}">
                  <a16:creationId xmlns:a16="http://schemas.microsoft.com/office/drawing/2014/main" id="{6CA85A20-84D6-4E67-91A8-1C69DA8D1C10}"/>
                </a:ext>
              </a:extLst>
            </p:cNvPr>
            <p:cNvSpPr>
              <a:spLocks/>
            </p:cNvSpPr>
            <p:nvPr/>
          </p:nvSpPr>
          <p:spPr bwMode="auto">
            <a:xfrm>
              <a:off x="7061200" y="1970088"/>
              <a:ext cx="104775" cy="61913"/>
            </a:xfrm>
            <a:custGeom>
              <a:avLst/>
              <a:gdLst>
                <a:gd name="T0" fmla="*/ 243 w 253"/>
                <a:gd name="T1" fmla="*/ 0 h 75"/>
                <a:gd name="T2" fmla="*/ 234 w 253"/>
                <a:gd name="T3" fmla="*/ 37 h 75"/>
                <a:gd name="T4" fmla="*/ 12 w 253"/>
                <a:gd name="T5" fmla="*/ 75 h 75"/>
                <a:gd name="T6" fmla="*/ 20 w 253"/>
                <a:gd name="T7" fmla="*/ 38 h 75"/>
                <a:gd name="T8" fmla="*/ 243 w 253"/>
                <a:gd name="T9" fmla="*/ 0 h 75"/>
              </a:gdLst>
              <a:ahLst/>
              <a:cxnLst>
                <a:cxn ang="0">
                  <a:pos x="T0" y="T1"/>
                </a:cxn>
                <a:cxn ang="0">
                  <a:pos x="T2" y="T3"/>
                </a:cxn>
                <a:cxn ang="0">
                  <a:pos x="T4" y="T5"/>
                </a:cxn>
                <a:cxn ang="0">
                  <a:pos x="T6" y="T7"/>
                </a:cxn>
                <a:cxn ang="0">
                  <a:pos x="T8" y="T9"/>
                </a:cxn>
              </a:cxnLst>
              <a:rect l="0" t="0" r="r" b="b"/>
              <a:pathLst>
                <a:path w="253" h="75">
                  <a:moveTo>
                    <a:pt x="243" y="0"/>
                  </a:moveTo>
                  <a:cubicBezTo>
                    <a:pt x="253" y="22"/>
                    <a:pt x="252" y="34"/>
                    <a:pt x="234" y="37"/>
                  </a:cubicBezTo>
                  <a:cubicBezTo>
                    <a:pt x="160" y="50"/>
                    <a:pt x="86" y="62"/>
                    <a:pt x="12" y="75"/>
                  </a:cubicBezTo>
                  <a:cubicBezTo>
                    <a:pt x="1" y="56"/>
                    <a:pt x="0" y="42"/>
                    <a:pt x="20" y="38"/>
                  </a:cubicBezTo>
                  <a:cubicBezTo>
                    <a:pt x="94" y="25"/>
                    <a:pt x="168" y="13"/>
                    <a:pt x="2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06">
              <a:extLst>
                <a:ext uri="{FF2B5EF4-FFF2-40B4-BE49-F238E27FC236}">
                  <a16:creationId xmlns:a16="http://schemas.microsoft.com/office/drawing/2014/main" id="{4A0F0213-9D50-4A01-A1B7-99A91691EEEB}"/>
                </a:ext>
              </a:extLst>
            </p:cNvPr>
            <p:cNvSpPr>
              <a:spLocks/>
            </p:cNvSpPr>
            <p:nvPr/>
          </p:nvSpPr>
          <p:spPr bwMode="auto">
            <a:xfrm>
              <a:off x="6165850" y="2497138"/>
              <a:ext cx="57150" cy="184150"/>
            </a:xfrm>
            <a:custGeom>
              <a:avLst/>
              <a:gdLst>
                <a:gd name="T0" fmla="*/ 139 w 139"/>
                <a:gd name="T1" fmla="*/ 29 h 223"/>
                <a:gd name="T2" fmla="*/ 36 w 139"/>
                <a:gd name="T3" fmla="*/ 216 h 223"/>
                <a:gd name="T4" fmla="*/ 2 w 139"/>
                <a:gd name="T5" fmla="*/ 198 h 223"/>
                <a:gd name="T6" fmla="*/ 16 w 139"/>
                <a:gd name="T7" fmla="*/ 133 h 223"/>
                <a:gd name="T8" fmla="*/ 103 w 139"/>
                <a:gd name="T9" fmla="*/ 16 h 223"/>
                <a:gd name="T10" fmla="*/ 139 w 139"/>
                <a:gd name="T11" fmla="*/ 29 h 223"/>
              </a:gdLst>
              <a:ahLst/>
              <a:cxnLst>
                <a:cxn ang="0">
                  <a:pos x="T0" y="T1"/>
                </a:cxn>
                <a:cxn ang="0">
                  <a:pos x="T2" y="T3"/>
                </a:cxn>
                <a:cxn ang="0">
                  <a:pos x="T4" y="T5"/>
                </a:cxn>
                <a:cxn ang="0">
                  <a:pos x="T6" y="T7"/>
                </a:cxn>
                <a:cxn ang="0">
                  <a:pos x="T8" y="T9"/>
                </a:cxn>
                <a:cxn ang="0">
                  <a:pos x="T10" y="T11"/>
                </a:cxn>
              </a:cxnLst>
              <a:rect l="0" t="0" r="r" b="b"/>
              <a:pathLst>
                <a:path w="139" h="223">
                  <a:moveTo>
                    <a:pt x="139" y="29"/>
                  </a:moveTo>
                  <a:cubicBezTo>
                    <a:pt x="84" y="79"/>
                    <a:pt x="33" y="134"/>
                    <a:pt x="36" y="216"/>
                  </a:cubicBezTo>
                  <a:cubicBezTo>
                    <a:pt x="6" y="223"/>
                    <a:pt x="0" y="221"/>
                    <a:pt x="2" y="198"/>
                  </a:cubicBezTo>
                  <a:cubicBezTo>
                    <a:pt x="4" y="176"/>
                    <a:pt x="9" y="154"/>
                    <a:pt x="16" y="133"/>
                  </a:cubicBezTo>
                  <a:cubicBezTo>
                    <a:pt x="33" y="85"/>
                    <a:pt x="66" y="49"/>
                    <a:pt x="103" y="16"/>
                  </a:cubicBezTo>
                  <a:cubicBezTo>
                    <a:pt x="120" y="0"/>
                    <a:pt x="130" y="6"/>
                    <a:pt x="139"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07">
              <a:extLst>
                <a:ext uri="{FF2B5EF4-FFF2-40B4-BE49-F238E27FC236}">
                  <a16:creationId xmlns:a16="http://schemas.microsoft.com/office/drawing/2014/main" id="{4BB3EDC8-2E2B-4630-BC6C-95FCFC68FAAA}"/>
                </a:ext>
              </a:extLst>
            </p:cNvPr>
            <p:cNvSpPr>
              <a:spLocks/>
            </p:cNvSpPr>
            <p:nvPr/>
          </p:nvSpPr>
          <p:spPr bwMode="auto">
            <a:xfrm>
              <a:off x="6677025" y="2116138"/>
              <a:ext cx="100013" cy="66675"/>
            </a:xfrm>
            <a:custGeom>
              <a:avLst/>
              <a:gdLst>
                <a:gd name="T0" fmla="*/ 228 w 246"/>
                <a:gd name="T1" fmla="*/ 0 h 82"/>
                <a:gd name="T2" fmla="*/ 242 w 246"/>
                <a:gd name="T3" fmla="*/ 17 h 82"/>
                <a:gd name="T4" fmla="*/ 224 w 246"/>
                <a:gd name="T5" fmla="*/ 37 h 82"/>
                <a:gd name="T6" fmla="*/ 72 w 246"/>
                <a:gd name="T7" fmla="*/ 71 h 82"/>
                <a:gd name="T8" fmla="*/ 21 w 246"/>
                <a:gd name="T9" fmla="*/ 81 h 82"/>
                <a:gd name="T10" fmla="*/ 0 w 246"/>
                <a:gd name="T11" fmla="*/ 69 h 82"/>
                <a:gd name="T12" fmla="*/ 14 w 246"/>
                <a:gd name="T13" fmla="*/ 49 h 82"/>
                <a:gd name="T14" fmla="*/ 44 w 246"/>
                <a:gd name="T15" fmla="*/ 41 h 82"/>
                <a:gd name="T16" fmla="*/ 199 w 246"/>
                <a:gd name="T17" fmla="*/ 6 h 82"/>
                <a:gd name="T18" fmla="*/ 228 w 246"/>
                <a:gd name="T19"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82">
                  <a:moveTo>
                    <a:pt x="228" y="0"/>
                  </a:moveTo>
                  <a:cubicBezTo>
                    <a:pt x="232" y="5"/>
                    <a:pt x="240" y="10"/>
                    <a:pt x="242" y="17"/>
                  </a:cubicBezTo>
                  <a:cubicBezTo>
                    <a:pt x="246" y="30"/>
                    <a:pt x="235" y="35"/>
                    <a:pt x="224" y="37"/>
                  </a:cubicBezTo>
                  <a:cubicBezTo>
                    <a:pt x="173" y="48"/>
                    <a:pt x="123" y="59"/>
                    <a:pt x="72" y="71"/>
                  </a:cubicBezTo>
                  <a:cubicBezTo>
                    <a:pt x="55" y="74"/>
                    <a:pt x="38" y="80"/>
                    <a:pt x="21" y="81"/>
                  </a:cubicBezTo>
                  <a:cubicBezTo>
                    <a:pt x="15" y="82"/>
                    <a:pt x="7" y="74"/>
                    <a:pt x="0" y="69"/>
                  </a:cubicBezTo>
                  <a:cubicBezTo>
                    <a:pt x="4" y="63"/>
                    <a:pt x="7" y="53"/>
                    <a:pt x="14" y="49"/>
                  </a:cubicBezTo>
                  <a:cubicBezTo>
                    <a:pt x="22" y="44"/>
                    <a:pt x="34" y="43"/>
                    <a:pt x="44" y="41"/>
                  </a:cubicBezTo>
                  <a:cubicBezTo>
                    <a:pt x="96" y="29"/>
                    <a:pt x="148" y="18"/>
                    <a:pt x="199" y="6"/>
                  </a:cubicBezTo>
                  <a:cubicBezTo>
                    <a:pt x="207" y="4"/>
                    <a:pt x="215" y="3"/>
                    <a:pt x="2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08">
              <a:extLst>
                <a:ext uri="{FF2B5EF4-FFF2-40B4-BE49-F238E27FC236}">
                  <a16:creationId xmlns:a16="http://schemas.microsoft.com/office/drawing/2014/main" id="{DD9B6324-BCE7-497B-9B0E-FC44AAACE667}"/>
                </a:ext>
              </a:extLst>
            </p:cNvPr>
            <p:cNvSpPr>
              <a:spLocks/>
            </p:cNvSpPr>
            <p:nvPr/>
          </p:nvSpPr>
          <p:spPr bwMode="auto">
            <a:xfrm>
              <a:off x="6867525" y="2039938"/>
              <a:ext cx="103188" cy="61913"/>
            </a:xfrm>
            <a:custGeom>
              <a:avLst/>
              <a:gdLst>
                <a:gd name="T0" fmla="*/ 11 w 252"/>
                <a:gd name="T1" fmla="*/ 76 h 76"/>
                <a:gd name="T2" fmla="*/ 20 w 252"/>
                <a:gd name="T3" fmla="*/ 40 h 76"/>
                <a:gd name="T4" fmla="*/ 227 w 252"/>
                <a:gd name="T5" fmla="*/ 1 h 76"/>
                <a:gd name="T6" fmla="*/ 247 w 252"/>
                <a:gd name="T7" fmla="*/ 13 h 76"/>
                <a:gd name="T8" fmla="*/ 232 w 252"/>
                <a:gd name="T9" fmla="*/ 35 h 76"/>
                <a:gd name="T10" fmla="*/ 69 w 252"/>
                <a:gd name="T11" fmla="*/ 66 h 76"/>
                <a:gd name="T12" fmla="*/ 11 w 252"/>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52" h="76">
                  <a:moveTo>
                    <a:pt x="11" y="76"/>
                  </a:moveTo>
                  <a:cubicBezTo>
                    <a:pt x="0" y="57"/>
                    <a:pt x="0" y="44"/>
                    <a:pt x="20" y="40"/>
                  </a:cubicBezTo>
                  <a:cubicBezTo>
                    <a:pt x="89" y="26"/>
                    <a:pt x="158" y="13"/>
                    <a:pt x="227" y="1"/>
                  </a:cubicBezTo>
                  <a:cubicBezTo>
                    <a:pt x="233" y="0"/>
                    <a:pt x="245" y="7"/>
                    <a:pt x="247" y="13"/>
                  </a:cubicBezTo>
                  <a:cubicBezTo>
                    <a:pt x="252" y="24"/>
                    <a:pt x="245" y="32"/>
                    <a:pt x="232" y="35"/>
                  </a:cubicBezTo>
                  <a:cubicBezTo>
                    <a:pt x="178" y="45"/>
                    <a:pt x="123" y="56"/>
                    <a:pt x="69" y="66"/>
                  </a:cubicBezTo>
                  <a:cubicBezTo>
                    <a:pt x="50" y="70"/>
                    <a:pt x="30" y="73"/>
                    <a:pt x="11"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09">
              <a:extLst>
                <a:ext uri="{FF2B5EF4-FFF2-40B4-BE49-F238E27FC236}">
                  <a16:creationId xmlns:a16="http://schemas.microsoft.com/office/drawing/2014/main" id="{C8C64B50-C695-4618-B886-562FA794E85E}"/>
                </a:ext>
              </a:extLst>
            </p:cNvPr>
            <p:cNvSpPr>
              <a:spLocks/>
            </p:cNvSpPr>
            <p:nvPr/>
          </p:nvSpPr>
          <p:spPr bwMode="auto">
            <a:xfrm>
              <a:off x="6296025" y="2322513"/>
              <a:ext cx="101600" cy="98425"/>
            </a:xfrm>
            <a:custGeom>
              <a:avLst/>
              <a:gdLst>
                <a:gd name="T0" fmla="*/ 19 w 245"/>
                <a:gd name="T1" fmla="*/ 120 h 120"/>
                <a:gd name="T2" fmla="*/ 18 w 245"/>
                <a:gd name="T3" fmla="*/ 84 h 120"/>
                <a:gd name="T4" fmla="*/ 217 w 245"/>
                <a:gd name="T5" fmla="*/ 2 h 120"/>
                <a:gd name="T6" fmla="*/ 239 w 245"/>
                <a:gd name="T7" fmla="*/ 11 h 120"/>
                <a:gd name="T8" fmla="*/ 227 w 245"/>
                <a:gd name="T9" fmla="*/ 35 h 120"/>
                <a:gd name="T10" fmla="*/ 171 w 245"/>
                <a:gd name="T11" fmla="*/ 56 h 120"/>
                <a:gd name="T12" fmla="*/ 19 w 245"/>
                <a:gd name="T13" fmla="*/ 120 h 120"/>
              </a:gdLst>
              <a:ahLst/>
              <a:cxnLst>
                <a:cxn ang="0">
                  <a:pos x="T0" y="T1"/>
                </a:cxn>
                <a:cxn ang="0">
                  <a:pos x="T2" y="T3"/>
                </a:cxn>
                <a:cxn ang="0">
                  <a:pos x="T4" y="T5"/>
                </a:cxn>
                <a:cxn ang="0">
                  <a:pos x="T6" y="T7"/>
                </a:cxn>
                <a:cxn ang="0">
                  <a:pos x="T8" y="T9"/>
                </a:cxn>
                <a:cxn ang="0">
                  <a:pos x="T10" y="T11"/>
                </a:cxn>
                <a:cxn ang="0">
                  <a:pos x="T12" y="T13"/>
                </a:cxn>
              </a:cxnLst>
              <a:rect l="0" t="0" r="r" b="b"/>
              <a:pathLst>
                <a:path w="245" h="120">
                  <a:moveTo>
                    <a:pt x="19" y="120"/>
                  </a:moveTo>
                  <a:cubicBezTo>
                    <a:pt x="6" y="104"/>
                    <a:pt x="0" y="92"/>
                    <a:pt x="18" y="84"/>
                  </a:cubicBezTo>
                  <a:cubicBezTo>
                    <a:pt x="84" y="56"/>
                    <a:pt x="150" y="28"/>
                    <a:pt x="217" y="2"/>
                  </a:cubicBezTo>
                  <a:cubicBezTo>
                    <a:pt x="222" y="0"/>
                    <a:pt x="235" y="5"/>
                    <a:pt x="239" y="11"/>
                  </a:cubicBezTo>
                  <a:cubicBezTo>
                    <a:pt x="245" y="22"/>
                    <a:pt x="239" y="30"/>
                    <a:pt x="227" y="35"/>
                  </a:cubicBezTo>
                  <a:cubicBezTo>
                    <a:pt x="208" y="42"/>
                    <a:pt x="189" y="49"/>
                    <a:pt x="171" y="56"/>
                  </a:cubicBezTo>
                  <a:cubicBezTo>
                    <a:pt x="121" y="77"/>
                    <a:pt x="71" y="98"/>
                    <a:pt x="19"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0">
              <a:extLst>
                <a:ext uri="{FF2B5EF4-FFF2-40B4-BE49-F238E27FC236}">
                  <a16:creationId xmlns:a16="http://schemas.microsoft.com/office/drawing/2014/main" id="{FEE7CA43-AB5D-46CE-B435-91ED7CACDC46}"/>
                </a:ext>
              </a:extLst>
            </p:cNvPr>
            <p:cNvSpPr>
              <a:spLocks/>
            </p:cNvSpPr>
            <p:nvPr/>
          </p:nvSpPr>
          <p:spPr bwMode="auto">
            <a:xfrm>
              <a:off x="7839075" y="1689100"/>
              <a:ext cx="103188" cy="73025"/>
            </a:xfrm>
            <a:custGeom>
              <a:avLst/>
              <a:gdLst>
                <a:gd name="T0" fmla="*/ 241 w 251"/>
                <a:gd name="T1" fmla="*/ 2 h 88"/>
                <a:gd name="T2" fmla="*/ 228 w 251"/>
                <a:gd name="T3" fmla="*/ 36 h 88"/>
                <a:gd name="T4" fmla="*/ 31 w 251"/>
                <a:gd name="T5" fmla="*/ 85 h 88"/>
                <a:gd name="T6" fmla="*/ 3 w 251"/>
                <a:gd name="T7" fmla="*/ 72 h 88"/>
                <a:gd name="T8" fmla="*/ 21 w 251"/>
                <a:gd name="T9" fmla="*/ 51 h 88"/>
                <a:gd name="T10" fmla="*/ 222 w 251"/>
                <a:gd name="T11" fmla="*/ 1 h 88"/>
                <a:gd name="T12" fmla="*/ 241 w 251"/>
                <a:gd name="T13" fmla="*/ 2 h 88"/>
              </a:gdLst>
              <a:ahLst/>
              <a:cxnLst>
                <a:cxn ang="0">
                  <a:pos x="T0" y="T1"/>
                </a:cxn>
                <a:cxn ang="0">
                  <a:pos x="T2" y="T3"/>
                </a:cxn>
                <a:cxn ang="0">
                  <a:pos x="T4" y="T5"/>
                </a:cxn>
                <a:cxn ang="0">
                  <a:pos x="T6" y="T7"/>
                </a:cxn>
                <a:cxn ang="0">
                  <a:pos x="T8" y="T9"/>
                </a:cxn>
                <a:cxn ang="0">
                  <a:pos x="T10" y="T11"/>
                </a:cxn>
                <a:cxn ang="0">
                  <a:pos x="T12" y="T13"/>
                </a:cxn>
              </a:cxnLst>
              <a:rect l="0" t="0" r="r" b="b"/>
              <a:pathLst>
                <a:path w="251" h="88">
                  <a:moveTo>
                    <a:pt x="241" y="2"/>
                  </a:moveTo>
                  <a:cubicBezTo>
                    <a:pt x="251" y="23"/>
                    <a:pt x="243" y="32"/>
                    <a:pt x="228" y="36"/>
                  </a:cubicBezTo>
                  <a:cubicBezTo>
                    <a:pt x="162" y="52"/>
                    <a:pt x="97" y="69"/>
                    <a:pt x="31" y="85"/>
                  </a:cubicBezTo>
                  <a:cubicBezTo>
                    <a:pt x="19" y="87"/>
                    <a:pt x="7" y="88"/>
                    <a:pt x="3" y="72"/>
                  </a:cubicBezTo>
                  <a:cubicBezTo>
                    <a:pt x="0" y="57"/>
                    <a:pt x="11" y="53"/>
                    <a:pt x="21" y="51"/>
                  </a:cubicBezTo>
                  <a:cubicBezTo>
                    <a:pt x="88" y="34"/>
                    <a:pt x="155" y="17"/>
                    <a:pt x="222" y="1"/>
                  </a:cubicBezTo>
                  <a:cubicBezTo>
                    <a:pt x="228" y="0"/>
                    <a:pt x="234" y="2"/>
                    <a:pt x="24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1">
              <a:extLst>
                <a:ext uri="{FF2B5EF4-FFF2-40B4-BE49-F238E27FC236}">
                  <a16:creationId xmlns:a16="http://schemas.microsoft.com/office/drawing/2014/main" id="{CDE48E1F-49B0-4DC1-B56A-52871089CCBF}"/>
                </a:ext>
              </a:extLst>
            </p:cNvPr>
            <p:cNvSpPr>
              <a:spLocks/>
            </p:cNvSpPr>
            <p:nvPr/>
          </p:nvSpPr>
          <p:spPr bwMode="auto">
            <a:xfrm>
              <a:off x="8029575" y="1565275"/>
              <a:ext cx="100013" cy="92075"/>
            </a:xfrm>
            <a:custGeom>
              <a:avLst/>
              <a:gdLst>
                <a:gd name="T0" fmla="*/ 228 w 244"/>
                <a:gd name="T1" fmla="*/ 0 h 111"/>
                <a:gd name="T2" fmla="*/ 224 w 244"/>
                <a:gd name="T3" fmla="*/ 37 h 111"/>
                <a:gd name="T4" fmla="*/ 29 w 244"/>
                <a:gd name="T5" fmla="*/ 107 h 111"/>
                <a:gd name="T6" fmla="*/ 14 w 244"/>
                <a:gd name="T7" fmla="*/ 109 h 111"/>
                <a:gd name="T8" fmla="*/ 2 w 244"/>
                <a:gd name="T9" fmla="*/ 95 h 111"/>
                <a:gd name="T10" fmla="*/ 5 w 244"/>
                <a:gd name="T11" fmla="*/ 81 h 111"/>
                <a:gd name="T12" fmla="*/ 19 w 244"/>
                <a:gd name="T13" fmla="*/ 74 h 111"/>
                <a:gd name="T14" fmla="*/ 228 w 244"/>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4" h="111">
                  <a:moveTo>
                    <a:pt x="228" y="0"/>
                  </a:moveTo>
                  <a:cubicBezTo>
                    <a:pt x="239" y="17"/>
                    <a:pt x="244" y="30"/>
                    <a:pt x="224" y="37"/>
                  </a:cubicBezTo>
                  <a:cubicBezTo>
                    <a:pt x="159" y="61"/>
                    <a:pt x="94" y="84"/>
                    <a:pt x="29" y="107"/>
                  </a:cubicBezTo>
                  <a:cubicBezTo>
                    <a:pt x="25" y="109"/>
                    <a:pt x="18" y="111"/>
                    <a:pt x="14" y="109"/>
                  </a:cubicBezTo>
                  <a:cubicBezTo>
                    <a:pt x="9" y="106"/>
                    <a:pt x="4" y="101"/>
                    <a:pt x="2" y="95"/>
                  </a:cubicBezTo>
                  <a:cubicBezTo>
                    <a:pt x="0" y="92"/>
                    <a:pt x="2" y="85"/>
                    <a:pt x="5" y="81"/>
                  </a:cubicBezTo>
                  <a:cubicBezTo>
                    <a:pt x="8" y="78"/>
                    <a:pt x="14" y="75"/>
                    <a:pt x="19" y="74"/>
                  </a:cubicBezTo>
                  <a:cubicBezTo>
                    <a:pt x="87" y="49"/>
                    <a:pt x="156" y="25"/>
                    <a:pt x="2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12">
              <a:extLst>
                <a:ext uri="{FF2B5EF4-FFF2-40B4-BE49-F238E27FC236}">
                  <a16:creationId xmlns:a16="http://schemas.microsoft.com/office/drawing/2014/main" id="{E9EA0E3A-7B55-4821-B665-867168373D15}"/>
                </a:ext>
              </a:extLst>
            </p:cNvPr>
            <p:cNvSpPr>
              <a:spLocks/>
            </p:cNvSpPr>
            <p:nvPr/>
          </p:nvSpPr>
          <p:spPr bwMode="auto">
            <a:xfrm>
              <a:off x="7735888" y="1001713"/>
              <a:ext cx="71438" cy="44450"/>
            </a:xfrm>
            <a:custGeom>
              <a:avLst/>
              <a:gdLst>
                <a:gd name="T0" fmla="*/ 172 w 172"/>
                <a:gd name="T1" fmla="*/ 45 h 54"/>
                <a:gd name="T2" fmla="*/ 157 w 172"/>
                <a:gd name="T3" fmla="*/ 53 h 54"/>
                <a:gd name="T4" fmla="*/ 0 w 172"/>
                <a:gd name="T5" fmla="*/ 16 h 54"/>
                <a:gd name="T6" fmla="*/ 16 w 172"/>
                <a:gd name="T7" fmla="*/ 0 h 54"/>
                <a:gd name="T8" fmla="*/ 171 w 172"/>
                <a:gd name="T9" fmla="*/ 33 h 54"/>
                <a:gd name="T10" fmla="*/ 172 w 172"/>
                <a:gd name="T11" fmla="*/ 45 h 54"/>
              </a:gdLst>
              <a:ahLst/>
              <a:cxnLst>
                <a:cxn ang="0">
                  <a:pos x="T0" y="T1"/>
                </a:cxn>
                <a:cxn ang="0">
                  <a:pos x="T2" y="T3"/>
                </a:cxn>
                <a:cxn ang="0">
                  <a:pos x="T4" y="T5"/>
                </a:cxn>
                <a:cxn ang="0">
                  <a:pos x="T6" y="T7"/>
                </a:cxn>
                <a:cxn ang="0">
                  <a:pos x="T8" y="T9"/>
                </a:cxn>
                <a:cxn ang="0">
                  <a:pos x="T10" y="T11"/>
                </a:cxn>
              </a:cxnLst>
              <a:rect l="0" t="0" r="r" b="b"/>
              <a:pathLst>
                <a:path w="172" h="54">
                  <a:moveTo>
                    <a:pt x="172" y="45"/>
                  </a:moveTo>
                  <a:cubicBezTo>
                    <a:pt x="167" y="48"/>
                    <a:pt x="161" y="54"/>
                    <a:pt x="157" y="53"/>
                  </a:cubicBezTo>
                  <a:cubicBezTo>
                    <a:pt x="105" y="45"/>
                    <a:pt x="54" y="35"/>
                    <a:pt x="0" y="16"/>
                  </a:cubicBezTo>
                  <a:cubicBezTo>
                    <a:pt x="8" y="8"/>
                    <a:pt x="12" y="0"/>
                    <a:pt x="16" y="0"/>
                  </a:cubicBezTo>
                  <a:cubicBezTo>
                    <a:pt x="69" y="3"/>
                    <a:pt x="120" y="19"/>
                    <a:pt x="171" y="33"/>
                  </a:cubicBezTo>
                  <a:cubicBezTo>
                    <a:pt x="172" y="37"/>
                    <a:pt x="172" y="41"/>
                    <a:pt x="172"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13">
              <a:extLst>
                <a:ext uri="{FF2B5EF4-FFF2-40B4-BE49-F238E27FC236}">
                  <a16:creationId xmlns:a16="http://schemas.microsoft.com/office/drawing/2014/main" id="{2E4423BD-43C3-408C-A3A3-E7C39526869A}"/>
                </a:ext>
              </a:extLst>
            </p:cNvPr>
            <p:cNvSpPr>
              <a:spLocks/>
            </p:cNvSpPr>
            <p:nvPr/>
          </p:nvSpPr>
          <p:spPr bwMode="auto">
            <a:xfrm>
              <a:off x="7480300" y="890588"/>
              <a:ext cx="71438" cy="44450"/>
            </a:xfrm>
            <a:custGeom>
              <a:avLst/>
              <a:gdLst>
                <a:gd name="T0" fmla="*/ 171 w 171"/>
                <a:gd name="T1" fmla="*/ 35 h 54"/>
                <a:gd name="T2" fmla="*/ 150 w 171"/>
                <a:gd name="T3" fmla="*/ 53 h 54"/>
                <a:gd name="T4" fmla="*/ 9 w 171"/>
                <a:gd name="T5" fmla="*/ 25 h 54"/>
                <a:gd name="T6" fmla="*/ 1 w 171"/>
                <a:gd name="T7" fmla="*/ 10 h 54"/>
                <a:gd name="T8" fmla="*/ 14 w 171"/>
                <a:gd name="T9" fmla="*/ 0 h 54"/>
                <a:gd name="T10" fmla="*/ 171 w 171"/>
                <a:gd name="T11" fmla="*/ 35 h 54"/>
              </a:gdLst>
              <a:ahLst/>
              <a:cxnLst>
                <a:cxn ang="0">
                  <a:pos x="T0" y="T1"/>
                </a:cxn>
                <a:cxn ang="0">
                  <a:pos x="T2" y="T3"/>
                </a:cxn>
                <a:cxn ang="0">
                  <a:pos x="T4" y="T5"/>
                </a:cxn>
                <a:cxn ang="0">
                  <a:pos x="T6" y="T7"/>
                </a:cxn>
                <a:cxn ang="0">
                  <a:pos x="T8" y="T9"/>
                </a:cxn>
                <a:cxn ang="0">
                  <a:pos x="T10" y="T11"/>
                </a:cxn>
              </a:cxnLst>
              <a:rect l="0" t="0" r="r" b="b"/>
              <a:pathLst>
                <a:path w="171" h="54">
                  <a:moveTo>
                    <a:pt x="171" y="35"/>
                  </a:moveTo>
                  <a:cubicBezTo>
                    <a:pt x="160" y="45"/>
                    <a:pt x="154" y="54"/>
                    <a:pt x="150" y="53"/>
                  </a:cubicBezTo>
                  <a:cubicBezTo>
                    <a:pt x="103" y="45"/>
                    <a:pt x="56" y="35"/>
                    <a:pt x="9" y="25"/>
                  </a:cubicBezTo>
                  <a:cubicBezTo>
                    <a:pt x="5" y="24"/>
                    <a:pt x="0" y="15"/>
                    <a:pt x="1" y="10"/>
                  </a:cubicBezTo>
                  <a:cubicBezTo>
                    <a:pt x="1" y="6"/>
                    <a:pt x="10" y="0"/>
                    <a:pt x="14" y="0"/>
                  </a:cubicBezTo>
                  <a:cubicBezTo>
                    <a:pt x="64" y="10"/>
                    <a:pt x="115" y="17"/>
                    <a:pt x="171"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14">
              <a:extLst>
                <a:ext uri="{FF2B5EF4-FFF2-40B4-BE49-F238E27FC236}">
                  <a16:creationId xmlns:a16="http://schemas.microsoft.com/office/drawing/2014/main" id="{6D125CAA-8086-4607-8EC4-E691CBEB2C99}"/>
                </a:ext>
              </a:extLst>
            </p:cNvPr>
            <p:cNvSpPr>
              <a:spLocks/>
            </p:cNvSpPr>
            <p:nvPr/>
          </p:nvSpPr>
          <p:spPr bwMode="auto">
            <a:xfrm>
              <a:off x="7610475" y="942975"/>
              <a:ext cx="68263" cy="46038"/>
            </a:xfrm>
            <a:custGeom>
              <a:avLst/>
              <a:gdLst>
                <a:gd name="T0" fmla="*/ 167 w 167"/>
                <a:gd name="T1" fmla="*/ 46 h 56"/>
                <a:gd name="T2" fmla="*/ 149 w 167"/>
                <a:gd name="T3" fmla="*/ 55 h 56"/>
                <a:gd name="T4" fmla="*/ 10 w 167"/>
                <a:gd name="T5" fmla="*/ 25 h 56"/>
                <a:gd name="T6" fmla="*/ 0 w 167"/>
                <a:gd name="T7" fmla="*/ 11 h 56"/>
                <a:gd name="T8" fmla="*/ 14 w 167"/>
                <a:gd name="T9" fmla="*/ 1 h 56"/>
                <a:gd name="T10" fmla="*/ 153 w 167"/>
                <a:gd name="T11" fmla="*/ 31 h 56"/>
                <a:gd name="T12" fmla="*/ 167 w 167"/>
                <a:gd name="T13" fmla="*/ 46 h 56"/>
              </a:gdLst>
              <a:ahLst/>
              <a:cxnLst>
                <a:cxn ang="0">
                  <a:pos x="T0" y="T1"/>
                </a:cxn>
                <a:cxn ang="0">
                  <a:pos x="T2" y="T3"/>
                </a:cxn>
                <a:cxn ang="0">
                  <a:pos x="T4" y="T5"/>
                </a:cxn>
                <a:cxn ang="0">
                  <a:pos x="T6" y="T7"/>
                </a:cxn>
                <a:cxn ang="0">
                  <a:pos x="T8" y="T9"/>
                </a:cxn>
                <a:cxn ang="0">
                  <a:pos x="T10" y="T11"/>
                </a:cxn>
                <a:cxn ang="0">
                  <a:pos x="T12" y="T13"/>
                </a:cxn>
              </a:cxnLst>
              <a:rect l="0" t="0" r="r" b="b"/>
              <a:pathLst>
                <a:path w="167" h="56">
                  <a:moveTo>
                    <a:pt x="167" y="46"/>
                  </a:moveTo>
                  <a:cubicBezTo>
                    <a:pt x="159" y="50"/>
                    <a:pt x="153" y="56"/>
                    <a:pt x="149" y="55"/>
                  </a:cubicBezTo>
                  <a:cubicBezTo>
                    <a:pt x="102" y="46"/>
                    <a:pt x="56" y="36"/>
                    <a:pt x="10" y="25"/>
                  </a:cubicBezTo>
                  <a:cubicBezTo>
                    <a:pt x="5" y="24"/>
                    <a:pt x="0" y="15"/>
                    <a:pt x="0" y="11"/>
                  </a:cubicBezTo>
                  <a:cubicBezTo>
                    <a:pt x="1" y="7"/>
                    <a:pt x="10" y="0"/>
                    <a:pt x="14" y="1"/>
                  </a:cubicBezTo>
                  <a:cubicBezTo>
                    <a:pt x="61" y="10"/>
                    <a:pt x="107" y="20"/>
                    <a:pt x="153" y="31"/>
                  </a:cubicBezTo>
                  <a:cubicBezTo>
                    <a:pt x="158" y="32"/>
                    <a:pt x="161" y="39"/>
                    <a:pt x="167"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15">
              <a:extLst>
                <a:ext uri="{FF2B5EF4-FFF2-40B4-BE49-F238E27FC236}">
                  <a16:creationId xmlns:a16="http://schemas.microsoft.com/office/drawing/2014/main" id="{128DDF03-060F-4DF4-AFA9-8067F61E9216}"/>
                </a:ext>
              </a:extLst>
            </p:cNvPr>
            <p:cNvSpPr>
              <a:spLocks/>
            </p:cNvSpPr>
            <p:nvPr/>
          </p:nvSpPr>
          <p:spPr bwMode="auto">
            <a:xfrm>
              <a:off x="7351713" y="835025"/>
              <a:ext cx="71438" cy="46038"/>
            </a:xfrm>
            <a:custGeom>
              <a:avLst/>
              <a:gdLst>
                <a:gd name="T0" fmla="*/ 8 w 175"/>
                <a:gd name="T1" fmla="*/ 0 h 57"/>
                <a:gd name="T2" fmla="*/ 175 w 175"/>
                <a:gd name="T3" fmla="*/ 41 h 57"/>
                <a:gd name="T4" fmla="*/ 151 w 175"/>
                <a:gd name="T5" fmla="*/ 56 h 57"/>
                <a:gd name="T6" fmla="*/ 14 w 175"/>
                <a:gd name="T7" fmla="*/ 27 h 57"/>
                <a:gd name="T8" fmla="*/ 0 w 175"/>
                <a:gd name="T9" fmla="*/ 10 h 57"/>
                <a:gd name="T10" fmla="*/ 8 w 175"/>
                <a:gd name="T11" fmla="*/ 0 h 57"/>
              </a:gdLst>
              <a:ahLst/>
              <a:cxnLst>
                <a:cxn ang="0">
                  <a:pos x="T0" y="T1"/>
                </a:cxn>
                <a:cxn ang="0">
                  <a:pos x="T2" y="T3"/>
                </a:cxn>
                <a:cxn ang="0">
                  <a:pos x="T4" y="T5"/>
                </a:cxn>
                <a:cxn ang="0">
                  <a:pos x="T6" y="T7"/>
                </a:cxn>
                <a:cxn ang="0">
                  <a:pos x="T8" y="T9"/>
                </a:cxn>
                <a:cxn ang="0">
                  <a:pos x="T10" y="T11"/>
                </a:cxn>
              </a:cxnLst>
              <a:rect l="0" t="0" r="r" b="b"/>
              <a:pathLst>
                <a:path w="175" h="57">
                  <a:moveTo>
                    <a:pt x="8" y="0"/>
                  </a:moveTo>
                  <a:cubicBezTo>
                    <a:pt x="61" y="10"/>
                    <a:pt x="115" y="19"/>
                    <a:pt x="175" y="41"/>
                  </a:cubicBezTo>
                  <a:cubicBezTo>
                    <a:pt x="162" y="50"/>
                    <a:pt x="155" y="57"/>
                    <a:pt x="151" y="56"/>
                  </a:cubicBezTo>
                  <a:cubicBezTo>
                    <a:pt x="105" y="47"/>
                    <a:pt x="60" y="38"/>
                    <a:pt x="14" y="27"/>
                  </a:cubicBezTo>
                  <a:cubicBezTo>
                    <a:pt x="8" y="25"/>
                    <a:pt x="5" y="16"/>
                    <a:pt x="0" y="10"/>
                  </a:cubicBezTo>
                  <a:cubicBezTo>
                    <a:pt x="3" y="7"/>
                    <a:pt x="5" y="3"/>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16">
              <a:extLst>
                <a:ext uri="{FF2B5EF4-FFF2-40B4-BE49-F238E27FC236}">
                  <a16:creationId xmlns:a16="http://schemas.microsoft.com/office/drawing/2014/main" id="{90F20F5F-5F30-40DF-8B12-510DA71CE3AD}"/>
                </a:ext>
              </a:extLst>
            </p:cNvPr>
            <p:cNvSpPr>
              <a:spLocks/>
            </p:cNvSpPr>
            <p:nvPr/>
          </p:nvSpPr>
          <p:spPr bwMode="auto">
            <a:xfrm>
              <a:off x="7226300" y="760413"/>
              <a:ext cx="65088" cy="60325"/>
            </a:xfrm>
            <a:custGeom>
              <a:avLst/>
              <a:gdLst>
                <a:gd name="T0" fmla="*/ 160 w 160"/>
                <a:gd name="T1" fmla="*/ 56 h 74"/>
                <a:gd name="T2" fmla="*/ 135 w 160"/>
                <a:gd name="T3" fmla="*/ 70 h 74"/>
                <a:gd name="T4" fmla="*/ 15 w 160"/>
                <a:gd name="T5" fmla="*/ 28 h 74"/>
                <a:gd name="T6" fmla="*/ 8 w 160"/>
                <a:gd name="T7" fmla="*/ 25 h 74"/>
                <a:gd name="T8" fmla="*/ 0 w 160"/>
                <a:gd name="T9" fmla="*/ 9 h 74"/>
                <a:gd name="T10" fmla="*/ 19 w 160"/>
                <a:gd name="T11" fmla="*/ 2 h 74"/>
                <a:gd name="T12" fmla="*/ 74 w 160"/>
                <a:gd name="T13" fmla="*/ 22 h 74"/>
                <a:gd name="T14" fmla="*/ 138 w 160"/>
                <a:gd name="T15" fmla="*/ 43 h 74"/>
                <a:gd name="T16" fmla="*/ 160 w 160"/>
                <a:gd name="T17" fmla="*/ 5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74">
                  <a:moveTo>
                    <a:pt x="160" y="56"/>
                  </a:moveTo>
                  <a:cubicBezTo>
                    <a:pt x="156" y="74"/>
                    <a:pt x="145" y="74"/>
                    <a:pt x="135" y="70"/>
                  </a:cubicBezTo>
                  <a:cubicBezTo>
                    <a:pt x="95" y="57"/>
                    <a:pt x="55" y="43"/>
                    <a:pt x="15" y="28"/>
                  </a:cubicBezTo>
                  <a:cubicBezTo>
                    <a:pt x="13" y="28"/>
                    <a:pt x="9" y="27"/>
                    <a:pt x="8" y="25"/>
                  </a:cubicBezTo>
                  <a:cubicBezTo>
                    <a:pt x="5" y="20"/>
                    <a:pt x="2" y="14"/>
                    <a:pt x="0" y="9"/>
                  </a:cubicBezTo>
                  <a:cubicBezTo>
                    <a:pt x="6" y="6"/>
                    <a:pt x="13" y="0"/>
                    <a:pt x="19" y="2"/>
                  </a:cubicBezTo>
                  <a:cubicBezTo>
                    <a:pt x="38" y="7"/>
                    <a:pt x="56" y="16"/>
                    <a:pt x="74" y="22"/>
                  </a:cubicBezTo>
                  <a:cubicBezTo>
                    <a:pt x="96" y="30"/>
                    <a:pt x="117" y="36"/>
                    <a:pt x="138" y="43"/>
                  </a:cubicBezTo>
                  <a:cubicBezTo>
                    <a:pt x="146" y="46"/>
                    <a:pt x="153" y="52"/>
                    <a:pt x="16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17">
              <a:extLst>
                <a:ext uri="{FF2B5EF4-FFF2-40B4-BE49-F238E27FC236}">
                  <a16:creationId xmlns:a16="http://schemas.microsoft.com/office/drawing/2014/main" id="{3698BF77-C4B8-4CA1-BBD2-7066B52F4A98}"/>
                </a:ext>
              </a:extLst>
            </p:cNvPr>
            <p:cNvSpPr>
              <a:spLocks/>
            </p:cNvSpPr>
            <p:nvPr/>
          </p:nvSpPr>
          <p:spPr bwMode="auto">
            <a:xfrm>
              <a:off x="8166100" y="1408113"/>
              <a:ext cx="42863" cy="109538"/>
            </a:xfrm>
            <a:custGeom>
              <a:avLst/>
              <a:gdLst>
                <a:gd name="T0" fmla="*/ 0 w 103"/>
                <a:gd name="T1" fmla="*/ 133 h 133"/>
                <a:gd name="T2" fmla="*/ 13 w 103"/>
                <a:gd name="T3" fmla="*/ 109 h 133"/>
                <a:gd name="T4" fmla="*/ 78 w 103"/>
                <a:gd name="T5" fmla="*/ 11 h 133"/>
                <a:gd name="T6" fmla="*/ 95 w 103"/>
                <a:gd name="T7" fmla="*/ 0 h 133"/>
                <a:gd name="T8" fmla="*/ 103 w 103"/>
                <a:gd name="T9" fmla="*/ 20 h 133"/>
                <a:gd name="T10" fmla="*/ 0 w 103"/>
                <a:gd name="T11" fmla="*/ 133 h 133"/>
              </a:gdLst>
              <a:ahLst/>
              <a:cxnLst>
                <a:cxn ang="0">
                  <a:pos x="T0" y="T1"/>
                </a:cxn>
                <a:cxn ang="0">
                  <a:pos x="T2" y="T3"/>
                </a:cxn>
                <a:cxn ang="0">
                  <a:pos x="T4" y="T5"/>
                </a:cxn>
                <a:cxn ang="0">
                  <a:pos x="T6" y="T7"/>
                </a:cxn>
                <a:cxn ang="0">
                  <a:pos x="T8" y="T9"/>
                </a:cxn>
                <a:cxn ang="0">
                  <a:pos x="T10" y="T11"/>
                </a:cxn>
              </a:cxnLst>
              <a:rect l="0" t="0" r="r" b="b"/>
              <a:pathLst>
                <a:path w="103" h="133">
                  <a:moveTo>
                    <a:pt x="0" y="133"/>
                  </a:moveTo>
                  <a:cubicBezTo>
                    <a:pt x="5" y="125"/>
                    <a:pt x="7" y="115"/>
                    <a:pt x="13" y="109"/>
                  </a:cubicBezTo>
                  <a:cubicBezTo>
                    <a:pt x="42" y="81"/>
                    <a:pt x="68" y="52"/>
                    <a:pt x="78" y="11"/>
                  </a:cubicBezTo>
                  <a:cubicBezTo>
                    <a:pt x="79" y="6"/>
                    <a:pt x="89" y="3"/>
                    <a:pt x="95" y="0"/>
                  </a:cubicBezTo>
                  <a:cubicBezTo>
                    <a:pt x="98" y="6"/>
                    <a:pt x="103" y="13"/>
                    <a:pt x="103" y="20"/>
                  </a:cubicBezTo>
                  <a:cubicBezTo>
                    <a:pt x="100" y="60"/>
                    <a:pt x="49" y="123"/>
                    <a:pt x="0"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18">
              <a:extLst>
                <a:ext uri="{FF2B5EF4-FFF2-40B4-BE49-F238E27FC236}">
                  <a16:creationId xmlns:a16="http://schemas.microsoft.com/office/drawing/2014/main" id="{0B218B50-31E9-40C4-B27D-48B7BC23C9F2}"/>
                </a:ext>
              </a:extLst>
            </p:cNvPr>
            <p:cNvSpPr>
              <a:spLocks/>
            </p:cNvSpPr>
            <p:nvPr/>
          </p:nvSpPr>
          <p:spPr bwMode="auto">
            <a:xfrm>
              <a:off x="7864475" y="1058863"/>
              <a:ext cx="68263" cy="50800"/>
            </a:xfrm>
            <a:custGeom>
              <a:avLst/>
              <a:gdLst>
                <a:gd name="T0" fmla="*/ 0 w 168"/>
                <a:gd name="T1" fmla="*/ 8 h 61"/>
                <a:gd name="T2" fmla="*/ 30 w 168"/>
                <a:gd name="T3" fmla="*/ 2 h 61"/>
                <a:gd name="T4" fmla="*/ 152 w 168"/>
                <a:gd name="T5" fmla="*/ 34 h 61"/>
                <a:gd name="T6" fmla="*/ 168 w 168"/>
                <a:gd name="T7" fmla="*/ 53 h 61"/>
                <a:gd name="T8" fmla="*/ 148 w 168"/>
                <a:gd name="T9" fmla="*/ 60 h 61"/>
                <a:gd name="T10" fmla="*/ 14 w 168"/>
                <a:gd name="T11" fmla="*/ 24 h 61"/>
                <a:gd name="T12" fmla="*/ 0 w 168"/>
                <a:gd name="T13" fmla="*/ 8 h 61"/>
              </a:gdLst>
              <a:ahLst/>
              <a:cxnLst>
                <a:cxn ang="0">
                  <a:pos x="T0" y="T1"/>
                </a:cxn>
                <a:cxn ang="0">
                  <a:pos x="T2" y="T3"/>
                </a:cxn>
                <a:cxn ang="0">
                  <a:pos x="T4" y="T5"/>
                </a:cxn>
                <a:cxn ang="0">
                  <a:pos x="T6" y="T7"/>
                </a:cxn>
                <a:cxn ang="0">
                  <a:pos x="T8" y="T9"/>
                </a:cxn>
                <a:cxn ang="0">
                  <a:pos x="T10" y="T11"/>
                </a:cxn>
                <a:cxn ang="0">
                  <a:pos x="T12" y="T13"/>
                </a:cxn>
              </a:cxnLst>
              <a:rect l="0" t="0" r="r" b="b"/>
              <a:pathLst>
                <a:path w="168" h="61">
                  <a:moveTo>
                    <a:pt x="0" y="8"/>
                  </a:moveTo>
                  <a:cubicBezTo>
                    <a:pt x="14" y="5"/>
                    <a:pt x="23" y="0"/>
                    <a:pt x="30" y="2"/>
                  </a:cubicBezTo>
                  <a:cubicBezTo>
                    <a:pt x="71" y="12"/>
                    <a:pt x="112" y="22"/>
                    <a:pt x="152" y="34"/>
                  </a:cubicBezTo>
                  <a:cubicBezTo>
                    <a:pt x="159" y="36"/>
                    <a:pt x="163" y="46"/>
                    <a:pt x="168" y="53"/>
                  </a:cubicBezTo>
                  <a:cubicBezTo>
                    <a:pt x="161" y="55"/>
                    <a:pt x="154" y="61"/>
                    <a:pt x="148" y="60"/>
                  </a:cubicBezTo>
                  <a:cubicBezTo>
                    <a:pt x="103" y="49"/>
                    <a:pt x="59" y="36"/>
                    <a:pt x="14" y="24"/>
                  </a:cubicBezTo>
                  <a:cubicBezTo>
                    <a:pt x="11" y="23"/>
                    <a:pt x="9" y="18"/>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19">
              <a:extLst>
                <a:ext uri="{FF2B5EF4-FFF2-40B4-BE49-F238E27FC236}">
                  <a16:creationId xmlns:a16="http://schemas.microsoft.com/office/drawing/2014/main" id="{00BE6978-6634-4546-8E13-5CB53A7A5269}"/>
                </a:ext>
              </a:extLst>
            </p:cNvPr>
            <p:cNvSpPr>
              <a:spLocks/>
            </p:cNvSpPr>
            <p:nvPr/>
          </p:nvSpPr>
          <p:spPr bwMode="auto">
            <a:xfrm>
              <a:off x="7993063" y="1130300"/>
              <a:ext cx="66675" cy="58738"/>
            </a:xfrm>
            <a:custGeom>
              <a:avLst/>
              <a:gdLst>
                <a:gd name="T0" fmla="*/ 5 w 161"/>
                <a:gd name="T1" fmla="*/ 0 h 72"/>
                <a:gd name="T2" fmla="*/ 161 w 161"/>
                <a:gd name="T3" fmla="*/ 51 h 72"/>
                <a:gd name="T4" fmla="*/ 139 w 161"/>
                <a:gd name="T5" fmla="*/ 69 h 72"/>
                <a:gd name="T6" fmla="*/ 15 w 161"/>
                <a:gd name="T7" fmla="*/ 26 h 72"/>
                <a:gd name="T8" fmla="*/ 0 w 161"/>
                <a:gd name="T9" fmla="*/ 9 h 72"/>
                <a:gd name="T10" fmla="*/ 5 w 161"/>
                <a:gd name="T11" fmla="*/ 0 h 72"/>
              </a:gdLst>
              <a:ahLst/>
              <a:cxnLst>
                <a:cxn ang="0">
                  <a:pos x="T0" y="T1"/>
                </a:cxn>
                <a:cxn ang="0">
                  <a:pos x="T2" y="T3"/>
                </a:cxn>
                <a:cxn ang="0">
                  <a:pos x="T4" y="T5"/>
                </a:cxn>
                <a:cxn ang="0">
                  <a:pos x="T6" y="T7"/>
                </a:cxn>
                <a:cxn ang="0">
                  <a:pos x="T8" y="T9"/>
                </a:cxn>
                <a:cxn ang="0">
                  <a:pos x="T10" y="T11"/>
                </a:cxn>
              </a:cxnLst>
              <a:rect l="0" t="0" r="r" b="b"/>
              <a:pathLst>
                <a:path w="161" h="72">
                  <a:moveTo>
                    <a:pt x="5" y="0"/>
                  </a:moveTo>
                  <a:cubicBezTo>
                    <a:pt x="60" y="9"/>
                    <a:pt x="111" y="29"/>
                    <a:pt x="161" y="51"/>
                  </a:cubicBezTo>
                  <a:cubicBezTo>
                    <a:pt x="161" y="71"/>
                    <a:pt x="150" y="72"/>
                    <a:pt x="139" y="69"/>
                  </a:cubicBezTo>
                  <a:cubicBezTo>
                    <a:pt x="98" y="55"/>
                    <a:pt x="56" y="41"/>
                    <a:pt x="15" y="26"/>
                  </a:cubicBezTo>
                  <a:cubicBezTo>
                    <a:pt x="9" y="24"/>
                    <a:pt x="5" y="15"/>
                    <a:pt x="0" y="9"/>
                  </a:cubicBezTo>
                  <a:cubicBezTo>
                    <a:pt x="2" y="6"/>
                    <a:pt x="3" y="3"/>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20">
              <a:extLst>
                <a:ext uri="{FF2B5EF4-FFF2-40B4-BE49-F238E27FC236}">
                  <a16:creationId xmlns:a16="http://schemas.microsoft.com/office/drawing/2014/main" id="{71271E2D-BF88-4402-8DC8-8DA21DB7A518}"/>
                </a:ext>
              </a:extLst>
            </p:cNvPr>
            <p:cNvSpPr>
              <a:spLocks/>
            </p:cNvSpPr>
            <p:nvPr/>
          </p:nvSpPr>
          <p:spPr bwMode="auto">
            <a:xfrm>
              <a:off x="8112125" y="1225550"/>
              <a:ext cx="63500" cy="79375"/>
            </a:xfrm>
            <a:custGeom>
              <a:avLst/>
              <a:gdLst>
                <a:gd name="T0" fmla="*/ 0 w 153"/>
                <a:gd name="T1" fmla="*/ 12 h 97"/>
                <a:gd name="T2" fmla="*/ 28 w 153"/>
                <a:gd name="T3" fmla="*/ 2 h 97"/>
                <a:gd name="T4" fmla="*/ 149 w 153"/>
                <a:gd name="T5" fmla="*/ 75 h 97"/>
                <a:gd name="T6" fmla="*/ 153 w 153"/>
                <a:gd name="T7" fmla="*/ 95 h 97"/>
                <a:gd name="T8" fmla="*/ 135 w 153"/>
                <a:gd name="T9" fmla="*/ 96 h 97"/>
                <a:gd name="T10" fmla="*/ 125 w 153"/>
                <a:gd name="T11" fmla="*/ 90 h 97"/>
                <a:gd name="T12" fmla="*/ 0 w 153"/>
                <a:gd name="T13" fmla="*/ 12 h 97"/>
              </a:gdLst>
              <a:ahLst/>
              <a:cxnLst>
                <a:cxn ang="0">
                  <a:pos x="T0" y="T1"/>
                </a:cxn>
                <a:cxn ang="0">
                  <a:pos x="T2" y="T3"/>
                </a:cxn>
                <a:cxn ang="0">
                  <a:pos x="T4" y="T5"/>
                </a:cxn>
                <a:cxn ang="0">
                  <a:pos x="T6" y="T7"/>
                </a:cxn>
                <a:cxn ang="0">
                  <a:pos x="T8" y="T9"/>
                </a:cxn>
                <a:cxn ang="0">
                  <a:pos x="T10" y="T11"/>
                </a:cxn>
                <a:cxn ang="0">
                  <a:pos x="T12" y="T13"/>
                </a:cxn>
              </a:cxnLst>
              <a:rect l="0" t="0" r="r" b="b"/>
              <a:pathLst>
                <a:path w="153" h="97">
                  <a:moveTo>
                    <a:pt x="0" y="12"/>
                  </a:moveTo>
                  <a:cubicBezTo>
                    <a:pt x="15" y="6"/>
                    <a:pt x="24" y="0"/>
                    <a:pt x="28" y="2"/>
                  </a:cubicBezTo>
                  <a:cubicBezTo>
                    <a:pt x="69" y="25"/>
                    <a:pt x="109" y="50"/>
                    <a:pt x="149" y="75"/>
                  </a:cubicBezTo>
                  <a:cubicBezTo>
                    <a:pt x="153" y="78"/>
                    <a:pt x="152" y="88"/>
                    <a:pt x="153" y="95"/>
                  </a:cubicBezTo>
                  <a:cubicBezTo>
                    <a:pt x="147" y="96"/>
                    <a:pt x="141" y="97"/>
                    <a:pt x="135" y="96"/>
                  </a:cubicBezTo>
                  <a:cubicBezTo>
                    <a:pt x="132" y="96"/>
                    <a:pt x="129" y="92"/>
                    <a:pt x="125" y="90"/>
                  </a:cubicBezTo>
                  <a:cubicBezTo>
                    <a:pt x="87" y="66"/>
                    <a:pt x="48" y="41"/>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21">
              <a:extLst>
                <a:ext uri="{FF2B5EF4-FFF2-40B4-BE49-F238E27FC236}">
                  <a16:creationId xmlns:a16="http://schemas.microsoft.com/office/drawing/2014/main" id="{A6BE3D59-AC66-43BA-A734-4C8D557399F3}"/>
                </a:ext>
              </a:extLst>
            </p:cNvPr>
            <p:cNvSpPr>
              <a:spLocks/>
            </p:cNvSpPr>
            <p:nvPr/>
          </p:nvSpPr>
          <p:spPr bwMode="auto">
            <a:xfrm>
              <a:off x="7593013" y="354013"/>
              <a:ext cx="38100" cy="28575"/>
            </a:xfrm>
            <a:custGeom>
              <a:avLst/>
              <a:gdLst>
                <a:gd name="T0" fmla="*/ 0 w 94"/>
                <a:gd name="T1" fmla="*/ 17 h 35"/>
                <a:gd name="T2" fmla="*/ 87 w 94"/>
                <a:gd name="T3" fmla="*/ 4 h 35"/>
                <a:gd name="T4" fmla="*/ 94 w 94"/>
                <a:gd name="T5" fmla="*/ 18 h 35"/>
                <a:gd name="T6" fmla="*/ 16 w 94"/>
                <a:gd name="T7" fmla="*/ 34 h 35"/>
                <a:gd name="T8" fmla="*/ 0 w 94"/>
                <a:gd name="T9" fmla="*/ 17 h 35"/>
              </a:gdLst>
              <a:ahLst/>
              <a:cxnLst>
                <a:cxn ang="0">
                  <a:pos x="T0" y="T1"/>
                </a:cxn>
                <a:cxn ang="0">
                  <a:pos x="T2" y="T3"/>
                </a:cxn>
                <a:cxn ang="0">
                  <a:pos x="T4" y="T5"/>
                </a:cxn>
                <a:cxn ang="0">
                  <a:pos x="T6" y="T7"/>
                </a:cxn>
                <a:cxn ang="0">
                  <a:pos x="T8" y="T9"/>
                </a:cxn>
              </a:cxnLst>
              <a:rect l="0" t="0" r="r" b="b"/>
              <a:pathLst>
                <a:path w="94" h="35">
                  <a:moveTo>
                    <a:pt x="0" y="17"/>
                  </a:moveTo>
                  <a:cubicBezTo>
                    <a:pt x="33" y="4"/>
                    <a:pt x="60" y="0"/>
                    <a:pt x="87" y="4"/>
                  </a:cubicBezTo>
                  <a:cubicBezTo>
                    <a:pt x="90" y="5"/>
                    <a:pt x="91" y="13"/>
                    <a:pt x="94" y="18"/>
                  </a:cubicBezTo>
                  <a:cubicBezTo>
                    <a:pt x="69" y="35"/>
                    <a:pt x="42" y="33"/>
                    <a:pt x="16" y="34"/>
                  </a:cubicBezTo>
                  <a:cubicBezTo>
                    <a:pt x="13" y="35"/>
                    <a:pt x="8" y="27"/>
                    <a:pt x="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22">
              <a:extLst>
                <a:ext uri="{FF2B5EF4-FFF2-40B4-BE49-F238E27FC236}">
                  <a16:creationId xmlns:a16="http://schemas.microsoft.com/office/drawing/2014/main" id="{F016317D-CA6A-4780-A1BC-3A99A663BFCB}"/>
                </a:ext>
              </a:extLst>
            </p:cNvPr>
            <p:cNvSpPr>
              <a:spLocks/>
            </p:cNvSpPr>
            <p:nvPr/>
          </p:nvSpPr>
          <p:spPr bwMode="auto">
            <a:xfrm>
              <a:off x="7985125" y="242888"/>
              <a:ext cx="38100" cy="31750"/>
            </a:xfrm>
            <a:custGeom>
              <a:avLst/>
              <a:gdLst>
                <a:gd name="T0" fmla="*/ 85 w 92"/>
                <a:gd name="T1" fmla="*/ 0 h 39"/>
                <a:gd name="T2" fmla="*/ 61 w 92"/>
                <a:gd name="T3" fmla="*/ 31 h 39"/>
                <a:gd name="T4" fmla="*/ 0 w 92"/>
                <a:gd name="T5" fmla="*/ 13 h 39"/>
                <a:gd name="T6" fmla="*/ 85 w 92"/>
                <a:gd name="T7" fmla="*/ 0 h 39"/>
              </a:gdLst>
              <a:ahLst/>
              <a:cxnLst>
                <a:cxn ang="0">
                  <a:pos x="T0" y="T1"/>
                </a:cxn>
                <a:cxn ang="0">
                  <a:pos x="T2" y="T3"/>
                </a:cxn>
                <a:cxn ang="0">
                  <a:pos x="T4" y="T5"/>
                </a:cxn>
                <a:cxn ang="0">
                  <a:pos x="T6" y="T7"/>
                </a:cxn>
              </a:cxnLst>
              <a:rect l="0" t="0" r="r" b="b"/>
              <a:pathLst>
                <a:path w="92" h="39">
                  <a:moveTo>
                    <a:pt x="85" y="0"/>
                  </a:moveTo>
                  <a:cubicBezTo>
                    <a:pt x="92" y="29"/>
                    <a:pt x="75" y="29"/>
                    <a:pt x="61" y="31"/>
                  </a:cubicBezTo>
                  <a:cubicBezTo>
                    <a:pt x="13" y="39"/>
                    <a:pt x="13" y="39"/>
                    <a:pt x="0" y="13"/>
                  </a:cubicBezTo>
                  <a:cubicBezTo>
                    <a:pt x="29" y="9"/>
                    <a:pt x="55" y="5"/>
                    <a:pt x="8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23">
              <a:extLst>
                <a:ext uri="{FF2B5EF4-FFF2-40B4-BE49-F238E27FC236}">
                  <a16:creationId xmlns:a16="http://schemas.microsoft.com/office/drawing/2014/main" id="{4A7B8A27-88BB-41DF-88F4-3E7E349C584D}"/>
                </a:ext>
              </a:extLst>
            </p:cNvPr>
            <p:cNvSpPr>
              <a:spLocks/>
            </p:cNvSpPr>
            <p:nvPr/>
          </p:nvSpPr>
          <p:spPr bwMode="auto">
            <a:xfrm>
              <a:off x="7529513" y="376238"/>
              <a:ext cx="36513" cy="26988"/>
            </a:xfrm>
            <a:custGeom>
              <a:avLst/>
              <a:gdLst>
                <a:gd name="T0" fmla="*/ 0 w 90"/>
                <a:gd name="T1" fmla="*/ 13 h 34"/>
                <a:gd name="T2" fmla="*/ 77 w 90"/>
                <a:gd name="T3" fmla="*/ 1 h 34"/>
                <a:gd name="T4" fmla="*/ 89 w 90"/>
                <a:gd name="T5" fmla="*/ 9 h 34"/>
                <a:gd name="T6" fmla="*/ 84 w 90"/>
                <a:gd name="T7" fmla="*/ 22 h 34"/>
                <a:gd name="T8" fmla="*/ 11 w 90"/>
                <a:gd name="T9" fmla="*/ 34 h 34"/>
                <a:gd name="T10" fmla="*/ 0 w 90"/>
                <a:gd name="T11" fmla="*/ 13 h 34"/>
              </a:gdLst>
              <a:ahLst/>
              <a:cxnLst>
                <a:cxn ang="0">
                  <a:pos x="T0" y="T1"/>
                </a:cxn>
                <a:cxn ang="0">
                  <a:pos x="T2" y="T3"/>
                </a:cxn>
                <a:cxn ang="0">
                  <a:pos x="T4" y="T5"/>
                </a:cxn>
                <a:cxn ang="0">
                  <a:pos x="T6" y="T7"/>
                </a:cxn>
                <a:cxn ang="0">
                  <a:pos x="T8" y="T9"/>
                </a:cxn>
                <a:cxn ang="0">
                  <a:pos x="T10" y="T11"/>
                </a:cxn>
              </a:cxnLst>
              <a:rect l="0" t="0" r="r" b="b"/>
              <a:pathLst>
                <a:path w="90" h="34">
                  <a:moveTo>
                    <a:pt x="0" y="13"/>
                  </a:moveTo>
                  <a:cubicBezTo>
                    <a:pt x="29" y="8"/>
                    <a:pt x="53" y="4"/>
                    <a:pt x="77" y="1"/>
                  </a:cubicBezTo>
                  <a:cubicBezTo>
                    <a:pt x="81" y="0"/>
                    <a:pt x="87" y="5"/>
                    <a:pt x="89" y="9"/>
                  </a:cubicBezTo>
                  <a:cubicBezTo>
                    <a:pt x="90" y="12"/>
                    <a:pt x="87" y="21"/>
                    <a:pt x="84" y="22"/>
                  </a:cubicBezTo>
                  <a:cubicBezTo>
                    <a:pt x="60" y="26"/>
                    <a:pt x="36" y="31"/>
                    <a:pt x="11" y="34"/>
                  </a:cubicBezTo>
                  <a:cubicBezTo>
                    <a:pt x="9" y="34"/>
                    <a:pt x="6" y="24"/>
                    <a:pt x="0"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24">
              <a:extLst>
                <a:ext uri="{FF2B5EF4-FFF2-40B4-BE49-F238E27FC236}">
                  <a16:creationId xmlns:a16="http://schemas.microsoft.com/office/drawing/2014/main" id="{FAEAAECE-E43B-4DEB-A714-FD15024B5C2F}"/>
                </a:ext>
              </a:extLst>
            </p:cNvPr>
            <p:cNvSpPr>
              <a:spLocks/>
            </p:cNvSpPr>
            <p:nvPr/>
          </p:nvSpPr>
          <p:spPr bwMode="auto">
            <a:xfrm>
              <a:off x="7466013" y="393700"/>
              <a:ext cx="38100" cy="34925"/>
            </a:xfrm>
            <a:custGeom>
              <a:avLst/>
              <a:gdLst>
                <a:gd name="T0" fmla="*/ 96 w 96"/>
                <a:gd name="T1" fmla="*/ 20 h 44"/>
                <a:gd name="T2" fmla="*/ 0 w 96"/>
                <a:gd name="T3" fmla="*/ 38 h 44"/>
                <a:gd name="T4" fmla="*/ 96 w 96"/>
                <a:gd name="T5" fmla="*/ 20 h 44"/>
              </a:gdLst>
              <a:ahLst/>
              <a:cxnLst>
                <a:cxn ang="0">
                  <a:pos x="T0" y="T1"/>
                </a:cxn>
                <a:cxn ang="0">
                  <a:pos x="T2" y="T3"/>
                </a:cxn>
                <a:cxn ang="0">
                  <a:pos x="T4" y="T5"/>
                </a:cxn>
              </a:cxnLst>
              <a:rect l="0" t="0" r="r" b="b"/>
              <a:pathLst>
                <a:path w="96" h="44">
                  <a:moveTo>
                    <a:pt x="96" y="20"/>
                  </a:moveTo>
                  <a:cubicBezTo>
                    <a:pt x="61" y="38"/>
                    <a:pt x="33" y="44"/>
                    <a:pt x="0" y="38"/>
                  </a:cubicBezTo>
                  <a:cubicBezTo>
                    <a:pt x="15" y="9"/>
                    <a:pt x="58" y="0"/>
                    <a:pt x="96"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25">
              <a:extLst>
                <a:ext uri="{FF2B5EF4-FFF2-40B4-BE49-F238E27FC236}">
                  <a16:creationId xmlns:a16="http://schemas.microsoft.com/office/drawing/2014/main" id="{52851D8B-5297-49B4-A9A2-B825AC809E95}"/>
                </a:ext>
              </a:extLst>
            </p:cNvPr>
            <p:cNvSpPr>
              <a:spLocks/>
            </p:cNvSpPr>
            <p:nvPr/>
          </p:nvSpPr>
          <p:spPr bwMode="auto">
            <a:xfrm>
              <a:off x="7400925" y="419100"/>
              <a:ext cx="34925" cy="33338"/>
            </a:xfrm>
            <a:custGeom>
              <a:avLst/>
              <a:gdLst>
                <a:gd name="T0" fmla="*/ 84 w 84"/>
                <a:gd name="T1" fmla="*/ 8 h 41"/>
                <a:gd name="T2" fmla="*/ 82 w 84"/>
                <a:gd name="T3" fmla="*/ 23 h 41"/>
                <a:gd name="T4" fmla="*/ 10 w 84"/>
                <a:gd name="T5" fmla="*/ 41 h 41"/>
                <a:gd name="T6" fmla="*/ 0 w 84"/>
                <a:gd name="T7" fmla="*/ 31 h 41"/>
                <a:gd name="T8" fmla="*/ 6 w 84"/>
                <a:gd name="T9" fmla="*/ 18 h 41"/>
                <a:gd name="T10" fmla="*/ 84 w 84"/>
                <a:gd name="T11" fmla="*/ 8 h 41"/>
              </a:gdLst>
              <a:ahLst/>
              <a:cxnLst>
                <a:cxn ang="0">
                  <a:pos x="T0" y="T1"/>
                </a:cxn>
                <a:cxn ang="0">
                  <a:pos x="T2" y="T3"/>
                </a:cxn>
                <a:cxn ang="0">
                  <a:pos x="T4" y="T5"/>
                </a:cxn>
                <a:cxn ang="0">
                  <a:pos x="T6" y="T7"/>
                </a:cxn>
                <a:cxn ang="0">
                  <a:pos x="T8" y="T9"/>
                </a:cxn>
                <a:cxn ang="0">
                  <a:pos x="T10" y="T11"/>
                </a:cxn>
              </a:cxnLst>
              <a:rect l="0" t="0" r="r" b="b"/>
              <a:pathLst>
                <a:path w="84" h="41">
                  <a:moveTo>
                    <a:pt x="84" y="8"/>
                  </a:moveTo>
                  <a:cubicBezTo>
                    <a:pt x="83" y="14"/>
                    <a:pt x="84" y="23"/>
                    <a:pt x="82" y="23"/>
                  </a:cubicBezTo>
                  <a:cubicBezTo>
                    <a:pt x="58" y="30"/>
                    <a:pt x="34" y="36"/>
                    <a:pt x="10" y="41"/>
                  </a:cubicBezTo>
                  <a:cubicBezTo>
                    <a:pt x="7" y="41"/>
                    <a:pt x="1" y="35"/>
                    <a:pt x="0" y="31"/>
                  </a:cubicBezTo>
                  <a:cubicBezTo>
                    <a:pt x="0" y="27"/>
                    <a:pt x="3" y="19"/>
                    <a:pt x="6" y="18"/>
                  </a:cubicBezTo>
                  <a:cubicBezTo>
                    <a:pt x="31" y="11"/>
                    <a:pt x="56" y="0"/>
                    <a:pt x="8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26">
              <a:extLst>
                <a:ext uri="{FF2B5EF4-FFF2-40B4-BE49-F238E27FC236}">
                  <a16:creationId xmlns:a16="http://schemas.microsoft.com/office/drawing/2014/main" id="{50D7990F-8C08-47C0-B72B-0B2C552F1C7E}"/>
                </a:ext>
              </a:extLst>
            </p:cNvPr>
            <p:cNvSpPr>
              <a:spLocks/>
            </p:cNvSpPr>
            <p:nvPr/>
          </p:nvSpPr>
          <p:spPr bwMode="auto">
            <a:xfrm>
              <a:off x="7337425" y="447675"/>
              <a:ext cx="36513" cy="41275"/>
            </a:xfrm>
            <a:custGeom>
              <a:avLst/>
              <a:gdLst>
                <a:gd name="T0" fmla="*/ 0 w 89"/>
                <a:gd name="T1" fmla="*/ 27 h 49"/>
                <a:gd name="T2" fmla="*/ 82 w 89"/>
                <a:gd name="T3" fmla="*/ 3 h 49"/>
                <a:gd name="T4" fmla="*/ 66 w 89"/>
                <a:gd name="T5" fmla="*/ 29 h 49"/>
                <a:gd name="T6" fmla="*/ 0 w 89"/>
                <a:gd name="T7" fmla="*/ 27 h 49"/>
              </a:gdLst>
              <a:ahLst/>
              <a:cxnLst>
                <a:cxn ang="0">
                  <a:pos x="T0" y="T1"/>
                </a:cxn>
                <a:cxn ang="0">
                  <a:pos x="T2" y="T3"/>
                </a:cxn>
                <a:cxn ang="0">
                  <a:pos x="T4" y="T5"/>
                </a:cxn>
                <a:cxn ang="0">
                  <a:pos x="T6" y="T7"/>
                </a:cxn>
              </a:cxnLst>
              <a:rect l="0" t="0" r="r" b="b"/>
              <a:pathLst>
                <a:path w="89" h="49">
                  <a:moveTo>
                    <a:pt x="0" y="27"/>
                  </a:moveTo>
                  <a:cubicBezTo>
                    <a:pt x="26" y="9"/>
                    <a:pt x="53" y="0"/>
                    <a:pt x="82" y="3"/>
                  </a:cubicBezTo>
                  <a:cubicBezTo>
                    <a:pt x="89" y="22"/>
                    <a:pt x="78" y="27"/>
                    <a:pt x="66" y="29"/>
                  </a:cubicBezTo>
                  <a:cubicBezTo>
                    <a:pt x="44" y="33"/>
                    <a:pt x="21" y="49"/>
                    <a:pt x="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27">
              <a:extLst>
                <a:ext uri="{FF2B5EF4-FFF2-40B4-BE49-F238E27FC236}">
                  <a16:creationId xmlns:a16="http://schemas.microsoft.com/office/drawing/2014/main" id="{CE249E05-B187-42C5-AAB0-83232879111E}"/>
                </a:ext>
              </a:extLst>
            </p:cNvPr>
            <p:cNvSpPr>
              <a:spLocks/>
            </p:cNvSpPr>
            <p:nvPr/>
          </p:nvSpPr>
          <p:spPr bwMode="auto">
            <a:xfrm>
              <a:off x="8183563" y="182563"/>
              <a:ext cx="34925" cy="31750"/>
            </a:xfrm>
            <a:custGeom>
              <a:avLst/>
              <a:gdLst>
                <a:gd name="T0" fmla="*/ 85 w 85"/>
                <a:gd name="T1" fmla="*/ 22 h 38"/>
                <a:gd name="T2" fmla="*/ 4 w 85"/>
                <a:gd name="T3" fmla="*/ 37 h 38"/>
                <a:gd name="T4" fmla="*/ 0 w 85"/>
                <a:gd name="T5" fmla="*/ 19 h 38"/>
                <a:gd name="T6" fmla="*/ 53 w 85"/>
                <a:gd name="T7" fmla="*/ 6 h 38"/>
                <a:gd name="T8" fmla="*/ 85 w 85"/>
                <a:gd name="T9" fmla="*/ 22 h 38"/>
              </a:gdLst>
              <a:ahLst/>
              <a:cxnLst>
                <a:cxn ang="0">
                  <a:pos x="T0" y="T1"/>
                </a:cxn>
                <a:cxn ang="0">
                  <a:pos x="T2" y="T3"/>
                </a:cxn>
                <a:cxn ang="0">
                  <a:pos x="T4" y="T5"/>
                </a:cxn>
                <a:cxn ang="0">
                  <a:pos x="T6" y="T7"/>
                </a:cxn>
                <a:cxn ang="0">
                  <a:pos x="T8" y="T9"/>
                </a:cxn>
              </a:cxnLst>
              <a:rect l="0" t="0" r="r" b="b"/>
              <a:pathLst>
                <a:path w="85" h="38">
                  <a:moveTo>
                    <a:pt x="85" y="22"/>
                  </a:moveTo>
                  <a:cubicBezTo>
                    <a:pt x="60" y="37"/>
                    <a:pt x="32" y="38"/>
                    <a:pt x="4" y="37"/>
                  </a:cubicBezTo>
                  <a:cubicBezTo>
                    <a:pt x="3" y="37"/>
                    <a:pt x="0" y="19"/>
                    <a:pt x="0" y="19"/>
                  </a:cubicBezTo>
                  <a:cubicBezTo>
                    <a:pt x="18" y="14"/>
                    <a:pt x="35" y="9"/>
                    <a:pt x="53" y="6"/>
                  </a:cubicBezTo>
                  <a:cubicBezTo>
                    <a:pt x="64" y="4"/>
                    <a:pt x="78" y="0"/>
                    <a:pt x="8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28">
              <a:extLst>
                <a:ext uri="{FF2B5EF4-FFF2-40B4-BE49-F238E27FC236}">
                  <a16:creationId xmlns:a16="http://schemas.microsoft.com/office/drawing/2014/main" id="{DDF00BDF-30C9-433B-AD90-B5857F7E8C25}"/>
                </a:ext>
              </a:extLst>
            </p:cNvPr>
            <p:cNvSpPr>
              <a:spLocks/>
            </p:cNvSpPr>
            <p:nvPr/>
          </p:nvSpPr>
          <p:spPr bwMode="auto">
            <a:xfrm>
              <a:off x="8245475" y="165100"/>
              <a:ext cx="38100" cy="31750"/>
            </a:xfrm>
            <a:custGeom>
              <a:avLst/>
              <a:gdLst>
                <a:gd name="T0" fmla="*/ 90 w 90"/>
                <a:gd name="T1" fmla="*/ 12 h 38"/>
                <a:gd name="T2" fmla="*/ 0 w 90"/>
                <a:gd name="T3" fmla="*/ 19 h 38"/>
                <a:gd name="T4" fmla="*/ 78 w 90"/>
                <a:gd name="T5" fmla="*/ 0 h 38"/>
                <a:gd name="T6" fmla="*/ 90 w 90"/>
                <a:gd name="T7" fmla="*/ 12 h 38"/>
              </a:gdLst>
              <a:ahLst/>
              <a:cxnLst>
                <a:cxn ang="0">
                  <a:pos x="T0" y="T1"/>
                </a:cxn>
                <a:cxn ang="0">
                  <a:pos x="T2" y="T3"/>
                </a:cxn>
                <a:cxn ang="0">
                  <a:pos x="T4" y="T5"/>
                </a:cxn>
                <a:cxn ang="0">
                  <a:pos x="T6" y="T7"/>
                </a:cxn>
              </a:cxnLst>
              <a:rect l="0" t="0" r="r" b="b"/>
              <a:pathLst>
                <a:path w="90" h="38">
                  <a:moveTo>
                    <a:pt x="90" y="12"/>
                  </a:moveTo>
                  <a:cubicBezTo>
                    <a:pt x="53" y="36"/>
                    <a:pt x="21" y="38"/>
                    <a:pt x="0" y="19"/>
                  </a:cubicBezTo>
                  <a:cubicBezTo>
                    <a:pt x="24" y="0"/>
                    <a:pt x="51" y="2"/>
                    <a:pt x="78" y="0"/>
                  </a:cubicBezTo>
                  <a:cubicBezTo>
                    <a:pt x="81" y="0"/>
                    <a:pt x="86" y="8"/>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29">
              <a:extLst>
                <a:ext uri="{FF2B5EF4-FFF2-40B4-BE49-F238E27FC236}">
                  <a16:creationId xmlns:a16="http://schemas.microsoft.com/office/drawing/2014/main" id="{5522D37A-8116-49B4-A1B5-DA6C72D04C05}"/>
                </a:ext>
              </a:extLst>
            </p:cNvPr>
            <p:cNvSpPr>
              <a:spLocks/>
            </p:cNvSpPr>
            <p:nvPr/>
          </p:nvSpPr>
          <p:spPr bwMode="auto">
            <a:xfrm>
              <a:off x="8116888" y="207963"/>
              <a:ext cx="36513" cy="25400"/>
            </a:xfrm>
            <a:custGeom>
              <a:avLst/>
              <a:gdLst>
                <a:gd name="T0" fmla="*/ 87 w 87"/>
                <a:gd name="T1" fmla="*/ 16 h 32"/>
                <a:gd name="T2" fmla="*/ 62 w 87"/>
                <a:gd name="T3" fmla="*/ 27 h 32"/>
                <a:gd name="T4" fmla="*/ 7 w 87"/>
                <a:gd name="T5" fmla="*/ 32 h 32"/>
                <a:gd name="T6" fmla="*/ 1 w 87"/>
                <a:gd name="T7" fmla="*/ 24 h 32"/>
                <a:gd name="T8" fmla="*/ 6 w 87"/>
                <a:gd name="T9" fmla="*/ 11 h 32"/>
                <a:gd name="T10" fmla="*/ 87 w 87"/>
                <a:gd name="T11" fmla="*/ 16 h 32"/>
              </a:gdLst>
              <a:ahLst/>
              <a:cxnLst>
                <a:cxn ang="0">
                  <a:pos x="T0" y="T1"/>
                </a:cxn>
                <a:cxn ang="0">
                  <a:pos x="T2" y="T3"/>
                </a:cxn>
                <a:cxn ang="0">
                  <a:pos x="T4" y="T5"/>
                </a:cxn>
                <a:cxn ang="0">
                  <a:pos x="T6" y="T7"/>
                </a:cxn>
                <a:cxn ang="0">
                  <a:pos x="T8" y="T9"/>
                </a:cxn>
                <a:cxn ang="0">
                  <a:pos x="T10" y="T11"/>
                </a:cxn>
              </a:cxnLst>
              <a:rect l="0" t="0" r="r" b="b"/>
              <a:pathLst>
                <a:path w="87" h="32">
                  <a:moveTo>
                    <a:pt x="87" y="16"/>
                  </a:moveTo>
                  <a:cubicBezTo>
                    <a:pt x="79" y="20"/>
                    <a:pt x="71" y="25"/>
                    <a:pt x="62" y="27"/>
                  </a:cubicBezTo>
                  <a:cubicBezTo>
                    <a:pt x="44" y="30"/>
                    <a:pt x="25" y="31"/>
                    <a:pt x="7" y="32"/>
                  </a:cubicBezTo>
                  <a:cubicBezTo>
                    <a:pt x="5" y="32"/>
                    <a:pt x="0" y="27"/>
                    <a:pt x="1" y="24"/>
                  </a:cubicBezTo>
                  <a:cubicBezTo>
                    <a:pt x="1" y="19"/>
                    <a:pt x="3" y="13"/>
                    <a:pt x="6" y="11"/>
                  </a:cubicBezTo>
                  <a:cubicBezTo>
                    <a:pt x="17" y="2"/>
                    <a:pt x="67" y="0"/>
                    <a:pt x="87"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30">
              <a:extLst>
                <a:ext uri="{FF2B5EF4-FFF2-40B4-BE49-F238E27FC236}">
                  <a16:creationId xmlns:a16="http://schemas.microsoft.com/office/drawing/2014/main" id="{C0A34A80-9120-49CD-B6D3-227FACB9FA62}"/>
                </a:ext>
              </a:extLst>
            </p:cNvPr>
            <p:cNvSpPr>
              <a:spLocks/>
            </p:cNvSpPr>
            <p:nvPr/>
          </p:nvSpPr>
          <p:spPr bwMode="auto">
            <a:xfrm>
              <a:off x="7920038" y="263525"/>
              <a:ext cx="38100" cy="26988"/>
            </a:xfrm>
            <a:custGeom>
              <a:avLst/>
              <a:gdLst>
                <a:gd name="T0" fmla="*/ 95 w 95"/>
                <a:gd name="T1" fmla="*/ 15 h 32"/>
                <a:gd name="T2" fmla="*/ 9 w 95"/>
                <a:gd name="T3" fmla="*/ 30 h 32"/>
                <a:gd name="T4" fmla="*/ 20 w 95"/>
                <a:gd name="T5" fmla="*/ 6 h 32"/>
                <a:gd name="T6" fmla="*/ 82 w 95"/>
                <a:gd name="T7" fmla="*/ 1 h 32"/>
                <a:gd name="T8" fmla="*/ 95 w 95"/>
                <a:gd name="T9" fmla="*/ 15 h 32"/>
              </a:gdLst>
              <a:ahLst/>
              <a:cxnLst>
                <a:cxn ang="0">
                  <a:pos x="T0" y="T1"/>
                </a:cxn>
                <a:cxn ang="0">
                  <a:pos x="T2" y="T3"/>
                </a:cxn>
                <a:cxn ang="0">
                  <a:pos x="T4" y="T5"/>
                </a:cxn>
                <a:cxn ang="0">
                  <a:pos x="T6" y="T7"/>
                </a:cxn>
                <a:cxn ang="0">
                  <a:pos x="T8" y="T9"/>
                </a:cxn>
              </a:cxnLst>
              <a:rect l="0" t="0" r="r" b="b"/>
              <a:pathLst>
                <a:path w="95" h="32">
                  <a:moveTo>
                    <a:pt x="95" y="15"/>
                  </a:moveTo>
                  <a:cubicBezTo>
                    <a:pt x="64" y="32"/>
                    <a:pt x="36" y="32"/>
                    <a:pt x="9" y="30"/>
                  </a:cubicBezTo>
                  <a:cubicBezTo>
                    <a:pt x="0" y="14"/>
                    <a:pt x="9" y="8"/>
                    <a:pt x="20" y="6"/>
                  </a:cubicBezTo>
                  <a:cubicBezTo>
                    <a:pt x="41" y="3"/>
                    <a:pt x="62" y="1"/>
                    <a:pt x="82" y="1"/>
                  </a:cubicBezTo>
                  <a:cubicBezTo>
                    <a:pt x="85" y="0"/>
                    <a:pt x="89" y="7"/>
                    <a:pt x="95"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1">
              <a:extLst>
                <a:ext uri="{FF2B5EF4-FFF2-40B4-BE49-F238E27FC236}">
                  <a16:creationId xmlns:a16="http://schemas.microsoft.com/office/drawing/2014/main" id="{E6C9CAF6-B720-41E0-8D22-09D44E7F57E8}"/>
                </a:ext>
              </a:extLst>
            </p:cNvPr>
            <p:cNvSpPr>
              <a:spLocks/>
            </p:cNvSpPr>
            <p:nvPr/>
          </p:nvSpPr>
          <p:spPr bwMode="auto">
            <a:xfrm>
              <a:off x="7854950" y="280988"/>
              <a:ext cx="36513" cy="31750"/>
            </a:xfrm>
            <a:custGeom>
              <a:avLst/>
              <a:gdLst>
                <a:gd name="T0" fmla="*/ 0 w 90"/>
                <a:gd name="T1" fmla="*/ 28 h 39"/>
                <a:gd name="T2" fmla="*/ 16 w 90"/>
                <a:gd name="T3" fmla="*/ 9 h 39"/>
                <a:gd name="T4" fmla="*/ 75 w 90"/>
                <a:gd name="T5" fmla="*/ 0 h 39"/>
                <a:gd name="T6" fmla="*/ 89 w 90"/>
                <a:gd name="T7" fmla="*/ 10 h 39"/>
                <a:gd name="T8" fmla="*/ 81 w 90"/>
                <a:gd name="T9" fmla="*/ 24 h 39"/>
                <a:gd name="T10" fmla="*/ 0 w 90"/>
                <a:gd name="T11" fmla="*/ 28 h 39"/>
              </a:gdLst>
              <a:ahLst/>
              <a:cxnLst>
                <a:cxn ang="0">
                  <a:pos x="T0" y="T1"/>
                </a:cxn>
                <a:cxn ang="0">
                  <a:pos x="T2" y="T3"/>
                </a:cxn>
                <a:cxn ang="0">
                  <a:pos x="T4" y="T5"/>
                </a:cxn>
                <a:cxn ang="0">
                  <a:pos x="T6" y="T7"/>
                </a:cxn>
                <a:cxn ang="0">
                  <a:pos x="T8" y="T9"/>
                </a:cxn>
                <a:cxn ang="0">
                  <a:pos x="T10" y="T11"/>
                </a:cxn>
              </a:cxnLst>
              <a:rect l="0" t="0" r="r" b="b"/>
              <a:pathLst>
                <a:path w="90" h="39">
                  <a:moveTo>
                    <a:pt x="0" y="28"/>
                  </a:moveTo>
                  <a:cubicBezTo>
                    <a:pt x="8" y="19"/>
                    <a:pt x="11" y="10"/>
                    <a:pt x="16" y="9"/>
                  </a:cubicBezTo>
                  <a:cubicBezTo>
                    <a:pt x="36" y="5"/>
                    <a:pt x="55" y="2"/>
                    <a:pt x="75" y="0"/>
                  </a:cubicBezTo>
                  <a:cubicBezTo>
                    <a:pt x="80" y="0"/>
                    <a:pt x="88" y="5"/>
                    <a:pt x="89" y="10"/>
                  </a:cubicBezTo>
                  <a:cubicBezTo>
                    <a:pt x="90" y="14"/>
                    <a:pt x="85" y="23"/>
                    <a:pt x="81" y="24"/>
                  </a:cubicBezTo>
                  <a:cubicBezTo>
                    <a:pt x="56" y="30"/>
                    <a:pt x="31" y="39"/>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2">
              <a:extLst>
                <a:ext uri="{FF2B5EF4-FFF2-40B4-BE49-F238E27FC236}">
                  <a16:creationId xmlns:a16="http://schemas.microsoft.com/office/drawing/2014/main" id="{D21DB0E7-AB19-4EAA-B7EE-E39AA0DA3CA9}"/>
                </a:ext>
              </a:extLst>
            </p:cNvPr>
            <p:cNvSpPr>
              <a:spLocks/>
            </p:cNvSpPr>
            <p:nvPr/>
          </p:nvSpPr>
          <p:spPr bwMode="auto">
            <a:xfrm>
              <a:off x="7791450" y="292100"/>
              <a:ext cx="36513" cy="33338"/>
            </a:xfrm>
            <a:custGeom>
              <a:avLst/>
              <a:gdLst>
                <a:gd name="T0" fmla="*/ 90 w 90"/>
                <a:gd name="T1" fmla="*/ 26 h 41"/>
                <a:gd name="T2" fmla="*/ 9 w 90"/>
                <a:gd name="T3" fmla="*/ 41 h 41"/>
                <a:gd name="T4" fmla="*/ 1 w 90"/>
                <a:gd name="T5" fmla="*/ 29 h 41"/>
                <a:gd name="T6" fmla="*/ 6 w 90"/>
                <a:gd name="T7" fmla="*/ 20 h 41"/>
                <a:gd name="T8" fmla="*/ 85 w 90"/>
                <a:gd name="T9" fmla="*/ 14 h 41"/>
                <a:gd name="T10" fmla="*/ 90 w 90"/>
                <a:gd name="T11" fmla="*/ 26 h 41"/>
              </a:gdLst>
              <a:ahLst/>
              <a:cxnLst>
                <a:cxn ang="0">
                  <a:pos x="T0" y="T1"/>
                </a:cxn>
                <a:cxn ang="0">
                  <a:pos x="T2" y="T3"/>
                </a:cxn>
                <a:cxn ang="0">
                  <a:pos x="T4" y="T5"/>
                </a:cxn>
                <a:cxn ang="0">
                  <a:pos x="T6" y="T7"/>
                </a:cxn>
                <a:cxn ang="0">
                  <a:pos x="T8" y="T9"/>
                </a:cxn>
                <a:cxn ang="0">
                  <a:pos x="T10" y="T11"/>
                </a:cxn>
              </a:cxnLst>
              <a:rect l="0" t="0" r="r" b="b"/>
              <a:pathLst>
                <a:path w="90" h="41">
                  <a:moveTo>
                    <a:pt x="90" y="26"/>
                  </a:moveTo>
                  <a:cubicBezTo>
                    <a:pt x="65" y="40"/>
                    <a:pt x="37" y="41"/>
                    <a:pt x="9" y="41"/>
                  </a:cubicBezTo>
                  <a:cubicBezTo>
                    <a:pt x="6" y="41"/>
                    <a:pt x="2" y="34"/>
                    <a:pt x="1" y="29"/>
                  </a:cubicBezTo>
                  <a:cubicBezTo>
                    <a:pt x="0" y="27"/>
                    <a:pt x="3" y="20"/>
                    <a:pt x="6" y="20"/>
                  </a:cubicBezTo>
                  <a:cubicBezTo>
                    <a:pt x="32" y="15"/>
                    <a:pt x="57" y="0"/>
                    <a:pt x="85" y="14"/>
                  </a:cubicBezTo>
                  <a:cubicBezTo>
                    <a:pt x="87" y="15"/>
                    <a:pt x="87" y="19"/>
                    <a:pt x="90"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3">
              <a:extLst>
                <a:ext uri="{FF2B5EF4-FFF2-40B4-BE49-F238E27FC236}">
                  <a16:creationId xmlns:a16="http://schemas.microsoft.com/office/drawing/2014/main" id="{7D72A775-BFCA-4238-B2BD-3E91D1A46A66}"/>
                </a:ext>
              </a:extLst>
            </p:cNvPr>
            <p:cNvSpPr>
              <a:spLocks/>
            </p:cNvSpPr>
            <p:nvPr/>
          </p:nvSpPr>
          <p:spPr bwMode="auto">
            <a:xfrm>
              <a:off x="7659688" y="334963"/>
              <a:ext cx="36513" cy="31750"/>
            </a:xfrm>
            <a:custGeom>
              <a:avLst/>
              <a:gdLst>
                <a:gd name="T0" fmla="*/ 0 w 87"/>
                <a:gd name="T1" fmla="*/ 17 h 37"/>
                <a:gd name="T2" fmla="*/ 76 w 87"/>
                <a:gd name="T3" fmla="*/ 2 h 37"/>
                <a:gd name="T4" fmla="*/ 86 w 87"/>
                <a:gd name="T5" fmla="*/ 11 h 37"/>
                <a:gd name="T6" fmla="*/ 83 w 87"/>
                <a:gd name="T7" fmla="*/ 21 h 37"/>
                <a:gd name="T8" fmla="*/ 4 w 87"/>
                <a:gd name="T9" fmla="*/ 29 h 37"/>
                <a:gd name="T10" fmla="*/ 0 w 87"/>
                <a:gd name="T11" fmla="*/ 17 h 37"/>
              </a:gdLst>
              <a:ahLst/>
              <a:cxnLst>
                <a:cxn ang="0">
                  <a:pos x="T0" y="T1"/>
                </a:cxn>
                <a:cxn ang="0">
                  <a:pos x="T2" y="T3"/>
                </a:cxn>
                <a:cxn ang="0">
                  <a:pos x="T4" y="T5"/>
                </a:cxn>
                <a:cxn ang="0">
                  <a:pos x="T6" y="T7"/>
                </a:cxn>
                <a:cxn ang="0">
                  <a:pos x="T8" y="T9"/>
                </a:cxn>
                <a:cxn ang="0">
                  <a:pos x="T10" y="T11"/>
                </a:cxn>
              </a:cxnLst>
              <a:rect l="0" t="0" r="r" b="b"/>
              <a:pathLst>
                <a:path w="87" h="37">
                  <a:moveTo>
                    <a:pt x="0" y="17"/>
                  </a:moveTo>
                  <a:cubicBezTo>
                    <a:pt x="24" y="0"/>
                    <a:pt x="50" y="3"/>
                    <a:pt x="76" y="2"/>
                  </a:cubicBezTo>
                  <a:cubicBezTo>
                    <a:pt x="79" y="2"/>
                    <a:pt x="84" y="7"/>
                    <a:pt x="86" y="11"/>
                  </a:cubicBezTo>
                  <a:cubicBezTo>
                    <a:pt x="87" y="13"/>
                    <a:pt x="85" y="19"/>
                    <a:pt x="83" y="21"/>
                  </a:cubicBezTo>
                  <a:cubicBezTo>
                    <a:pt x="72" y="31"/>
                    <a:pt x="18" y="37"/>
                    <a:pt x="4" y="29"/>
                  </a:cubicBezTo>
                  <a:cubicBezTo>
                    <a:pt x="2" y="27"/>
                    <a:pt x="2" y="22"/>
                    <a:pt x="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34">
              <a:extLst>
                <a:ext uri="{FF2B5EF4-FFF2-40B4-BE49-F238E27FC236}">
                  <a16:creationId xmlns:a16="http://schemas.microsoft.com/office/drawing/2014/main" id="{A338310B-B811-4348-A3A3-6FB4A2C6F2C2}"/>
                </a:ext>
              </a:extLst>
            </p:cNvPr>
            <p:cNvSpPr>
              <a:spLocks/>
            </p:cNvSpPr>
            <p:nvPr/>
          </p:nvSpPr>
          <p:spPr bwMode="auto">
            <a:xfrm>
              <a:off x="8440738" y="79375"/>
              <a:ext cx="34925" cy="36513"/>
            </a:xfrm>
            <a:custGeom>
              <a:avLst/>
              <a:gdLst>
                <a:gd name="T0" fmla="*/ 85 w 85"/>
                <a:gd name="T1" fmla="*/ 11 h 44"/>
                <a:gd name="T2" fmla="*/ 73 w 85"/>
                <a:gd name="T3" fmla="*/ 28 h 44"/>
                <a:gd name="T4" fmla="*/ 16 w 85"/>
                <a:gd name="T5" fmla="*/ 43 h 44"/>
                <a:gd name="T6" fmla="*/ 1 w 85"/>
                <a:gd name="T7" fmla="*/ 35 h 44"/>
                <a:gd name="T8" fmla="*/ 8 w 85"/>
                <a:gd name="T9" fmla="*/ 20 h 44"/>
                <a:gd name="T10" fmla="*/ 78 w 85"/>
                <a:gd name="T11" fmla="*/ 0 h 44"/>
                <a:gd name="T12" fmla="*/ 85 w 85"/>
                <a:gd name="T13" fmla="*/ 11 h 44"/>
              </a:gdLst>
              <a:ahLst/>
              <a:cxnLst>
                <a:cxn ang="0">
                  <a:pos x="T0" y="T1"/>
                </a:cxn>
                <a:cxn ang="0">
                  <a:pos x="T2" y="T3"/>
                </a:cxn>
                <a:cxn ang="0">
                  <a:pos x="T4" y="T5"/>
                </a:cxn>
                <a:cxn ang="0">
                  <a:pos x="T6" y="T7"/>
                </a:cxn>
                <a:cxn ang="0">
                  <a:pos x="T8" y="T9"/>
                </a:cxn>
                <a:cxn ang="0">
                  <a:pos x="T10" y="T11"/>
                </a:cxn>
                <a:cxn ang="0">
                  <a:pos x="T12" y="T13"/>
                </a:cxn>
              </a:cxnLst>
              <a:rect l="0" t="0" r="r" b="b"/>
              <a:pathLst>
                <a:path w="85" h="44">
                  <a:moveTo>
                    <a:pt x="85" y="11"/>
                  </a:moveTo>
                  <a:cubicBezTo>
                    <a:pt x="81" y="17"/>
                    <a:pt x="79" y="26"/>
                    <a:pt x="73" y="28"/>
                  </a:cubicBezTo>
                  <a:cubicBezTo>
                    <a:pt x="55" y="34"/>
                    <a:pt x="35" y="39"/>
                    <a:pt x="16" y="43"/>
                  </a:cubicBezTo>
                  <a:cubicBezTo>
                    <a:pt x="11" y="44"/>
                    <a:pt x="3" y="39"/>
                    <a:pt x="1" y="35"/>
                  </a:cubicBezTo>
                  <a:cubicBezTo>
                    <a:pt x="0" y="31"/>
                    <a:pt x="4" y="21"/>
                    <a:pt x="8" y="20"/>
                  </a:cubicBezTo>
                  <a:cubicBezTo>
                    <a:pt x="31" y="12"/>
                    <a:pt x="55" y="7"/>
                    <a:pt x="78" y="0"/>
                  </a:cubicBezTo>
                  <a:cubicBezTo>
                    <a:pt x="81" y="4"/>
                    <a:pt x="83" y="7"/>
                    <a:pt x="8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35">
              <a:extLst>
                <a:ext uri="{FF2B5EF4-FFF2-40B4-BE49-F238E27FC236}">
                  <a16:creationId xmlns:a16="http://schemas.microsoft.com/office/drawing/2014/main" id="{3B099DDE-66F0-4F52-891B-815ECFF19CA2}"/>
                </a:ext>
              </a:extLst>
            </p:cNvPr>
            <p:cNvSpPr>
              <a:spLocks/>
            </p:cNvSpPr>
            <p:nvPr/>
          </p:nvSpPr>
          <p:spPr bwMode="auto">
            <a:xfrm>
              <a:off x="8375650" y="111125"/>
              <a:ext cx="36513" cy="38100"/>
            </a:xfrm>
            <a:custGeom>
              <a:avLst/>
              <a:gdLst>
                <a:gd name="T0" fmla="*/ 86 w 86"/>
                <a:gd name="T1" fmla="*/ 14 h 47"/>
                <a:gd name="T2" fmla="*/ 0 w 86"/>
                <a:gd name="T3" fmla="*/ 29 h 47"/>
                <a:gd name="T4" fmla="*/ 86 w 86"/>
                <a:gd name="T5" fmla="*/ 14 h 47"/>
              </a:gdLst>
              <a:ahLst/>
              <a:cxnLst>
                <a:cxn ang="0">
                  <a:pos x="T0" y="T1"/>
                </a:cxn>
                <a:cxn ang="0">
                  <a:pos x="T2" y="T3"/>
                </a:cxn>
                <a:cxn ang="0">
                  <a:pos x="T4" y="T5"/>
                </a:cxn>
              </a:cxnLst>
              <a:rect l="0" t="0" r="r" b="b"/>
              <a:pathLst>
                <a:path w="86" h="47">
                  <a:moveTo>
                    <a:pt x="86" y="14"/>
                  </a:moveTo>
                  <a:cubicBezTo>
                    <a:pt x="64" y="40"/>
                    <a:pt x="23" y="47"/>
                    <a:pt x="0" y="29"/>
                  </a:cubicBezTo>
                  <a:cubicBezTo>
                    <a:pt x="24" y="6"/>
                    <a:pt x="60" y="0"/>
                    <a:pt x="86"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36">
              <a:extLst>
                <a:ext uri="{FF2B5EF4-FFF2-40B4-BE49-F238E27FC236}">
                  <a16:creationId xmlns:a16="http://schemas.microsoft.com/office/drawing/2014/main" id="{1857310E-E6F4-43EA-8187-2D8B0F25864F}"/>
                </a:ext>
              </a:extLst>
            </p:cNvPr>
            <p:cNvSpPr>
              <a:spLocks/>
            </p:cNvSpPr>
            <p:nvPr/>
          </p:nvSpPr>
          <p:spPr bwMode="auto">
            <a:xfrm>
              <a:off x="7208838" y="523875"/>
              <a:ext cx="36513" cy="41275"/>
            </a:xfrm>
            <a:custGeom>
              <a:avLst/>
              <a:gdLst>
                <a:gd name="T0" fmla="*/ 0 w 92"/>
                <a:gd name="T1" fmla="*/ 35 h 51"/>
                <a:gd name="T2" fmla="*/ 74 w 92"/>
                <a:gd name="T3" fmla="*/ 1 h 51"/>
                <a:gd name="T4" fmla="*/ 90 w 92"/>
                <a:gd name="T5" fmla="*/ 8 h 51"/>
                <a:gd name="T6" fmla="*/ 87 w 92"/>
                <a:gd name="T7" fmla="*/ 22 h 51"/>
                <a:gd name="T8" fmla="*/ 19 w 92"/>
                <a:gd name="T9" fmla="*/ 50 h 51"/>
                <a:gd name="T10" fmla="*/ 0 w 92"/>
                <a:gd name="T11" fmla="*/ 35 h 51"/>
              </a:gdLst>
              <a:ahLst/>
              <a:cxnLst>
                <a:cxn ang="0">
                  <a:pos x="T0" y="T1"/>
                </a:cxn>
                <a:cxn ang="0">
                  <a:pos x="T2" y="T3"/>
                </a:cxn>
                <a:cxn ang="0">
                  <a:pos x="T4" y="T5"/>
                </a:cxn>
                <a:cxn ang="0">
                  <a:pos x="T6" y="T7"/>
                </a:cxn>
                <a:cxn ang="0">
                  <a:pos x="T8" y="T9"/>
                </a:cxn>
                <a:cxn ang="0">
                  <a:pos x="T10" y="T11"/>
                </a:cxn>
              </a:cxnLst>
              <a:rect l="0" t="0" r="r" b="b"/>
              <a:pathLst>
                <a:path w="92" h="51">
                  <a:moveTo>
                    <a:pt x="0" y="35"/>
                  </a:moveTo>
                  <a:cubicBezTo>
                    <a:pt x="30" y="21"/>
                    <a:pt x="52" y="10"/>
                    <a:pt x="74" y="1"/>
                  </a:cubicBezTo>
                  <a:cubicBezTo>
                    <a:pt x="78" y="0"/>
                    <a:pt x="86" y="4"/>
                    <a:pt x="90" y="8"/>
                  </a:cubicBezTo>
                  <a:cubicBezTo>
                    <a:pt x="92" y="10"/>
                    <a:pt x="90" y="20"/>
                    <a:pt x="87" y="22"/>
                  </a:cubicBezTo>
                  <a:cubicBezTo>
                    <a:pt x="65" y="32"/>
                    <a:pt x="42" y="41"/>
                    <a:pt x="19" y="50"/>
                  </a:cubicBezTo>
                  <a:cubicBezTo>
                    <a:pt x="17" y="51"/>
                    <a:pt x="12" y="44"/>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37">
              <a:extLst>
                <a:ext uri="{FF2B5EF4-FFF2-40B4-BE49-F238E27FC236}">
                  <a16:creationId xmlns:a16="http://schemas.microsoft.com/office/drawing/2014/main" id="{A2DB54FB-B9A2-443B-AF5E-76077A32C86A}"/>
                </a:ext>
              </a:extLst>
            </p:cNvPr>
            <p:cNvSpPr>
              <a:spLocks/>
            </p:cNvSpPr>
            <p:nvPr/>
          </p:nvSpPr>
          <p:spPr bwMode="auto">
            <a:xfrm>
              <a:off x="7723188" y="317500"/>
              <a:ext cx="39688" cy="25400"/>
            </a:xfrm>
            <a:custGeom>
              <a:avLst/>
              <a:gdLst>
                <a:gd name="T0" fmla="*/ 0 w 98"/>
                <a:gd name="T1" fmla="*/ 12 h 32"/>
                <a:gd name="T2" fmla="*/ 85 w 98"/>
                <a:gd name="T3" fmla="*/ 0 h 32"/>
                <a:gd name="T4" fmla="*/ 80 w 98"/>
                <a:gd name="T5" fmla="*/ 26 h 32"/>
                <a:gd name="T6" fmla="*/ 14 w 98"/>
                <a:gd name="T7" fmla="*/ 32 h 32"/>
                <a:gd name="T8" fmla="*/ 0 w 98"/>
                <a:gd name="T9" fmla="*/ 12 h 32"/>
              </a:gdLst>
              <a:ahLst/>
              <a:cxnLst>
                <a:cxn ang="0">
                  <a:pos x="T0" y="T1"/>
                </a:cxn>
                <a:cxn ang="0">
                  <a:pos x="T2" y="T3"/>
                </a:cxn>
                <a:cxn ang="0">
                  <a:pos x="T4" y="T5"/>
                </a:cxn>
                <a:cxn ang="0">
                  <a:pos x="T6" y="T7"/>
                </a:cxn>
                <a:cxn ang="0">
                  <a:pos x="T8" y="T9"/>
                </a:cxn>
              </a:cxnLst>
              <a:rect l="0" t="0" r="r" b="b"/>
              <a:pathLst>
                <a:path w="98" h="32">
                  <a:moveTo>
                    <a:pt x="0" y="12"/>
                  </a:moveTo>
                  <a:cubicBezTo>
                    <a:pt x="34" y="7"/>
                    <a:pt x="61" y="3"/>
                    <a:pt x="85" y="0"/>
                  </a:cubicBezTo>
                  <a:cubicBezTo>
                    <a:pt x="98" y="16"/>
                    <a:pt x="92" y="24"/>
                    <a:pt x="80" y="26"/>
                  </a:cubicBezTo>
                  <a:cubicBezTo>
                    <a:pt x="58" y="30"/>
                    <a:pt x="36" y="31"/>
                    <a:pt x="14" y="32"/>
                  </a:cubicBezTo>
                  <a:cubicBezTo>
                    <a:pt x="11" y="32"/>
                    <a:pt x="9" y="2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38">
              <a:extLst>
                <a:ext uri="{FF2B5EF4-FFF2-40B4-BE49-F238E27FC236}">
                  <a16:creationId xmlns:a16="http://schemas.microsoft.com/office/drawing/2014/main" id="{3CDA2BE7-DE1E-4BA8-87E2-C788093931C5}"/>
                </a:ext>
              </a:extLst>
            </p:cNvPr>
            <p:cNvSpPr>
              <a:spLocks/>
            </p:cNvSpPr>
            <p:nvPr/>
          </p:nvSpPr>
          <p:spPr bwMode="auto">
            <a:xfrm>
              <a:off x="8312150" y="139700"/>
              <a:ext cx="34925" cy="31750"/>
            </a:xfrm>
            <a:custGeom>
              <a:avLst/>
              <a:gdLst>
                <a:gd name="T0" fmla="*/ 87 w 87"/>
                <a:gd name="T1" fmla="*/ 9 h 38"/>
                <a:gd name="T2" fmla="*/ 75 w 87"/>
                <a:gd name="T3" fmla="*/ 26 h 38"/>
                <a:gd name="T4" fmla="*/ 17 w 87"/>
                <a:gd name="T5" fmla="*/ 37 h 38"/>
                <a:gd name="T6" fmla="*/ 0 w 87"/>
                <a:gd name="T7" fmla="*/ 26 h 38"/>
                <a:gd name="T8" fmla="*/ 12 w 87"/>
                <a:gd name="T9" fmla="*/ 12 h 38"/>
                <a:gd name="T10" fmla="*/ 80 w 87"/>
                <a:gd name="T11" fmla="*/ 0 h 38"/>
                <a:gd name="T12" fmla="*/ 87 w 87"/>
                <a:gd name="T13" fmla="*/ 9 h 38"/>
              </a:gdLst>
              <a:ahLst/>
              <a:cxnLst>
                <a:cxn ang="0">
                  <a:pos x="T0" y="T1"/>
                </a:cxn>
                <a:cxn ang="0">
                  <a:pos x="T2" y="T3"/>
                </a:cxn>
                <a:cxn ang="0">
                  <a:pos x="T4" y="T5"/>
                </a:cxn>
                <a:cxn ang="0">
                  <a:pos x="T6" y="T7"/>
                </a:cxn>
                <a:cxn ang="0">
                  <a:pos x="T8" y="T9"/>
                </a:cxn>
                <a:cxn ang="0">
                  <a:pos x="T10" y="T11"/>
                </a:cxn>
                <a:cxn ang="0">
                  <a:pos x="T12" y="T13"/>
                </a:cxn>
              </a:cxnLst>
              <a:rect l="0" t="0" r="r" b="b"/>
              <a:pathLst>
                <a:path w="87" h="38">
                  <a:moveTo>
                    <a:pt x="87" y="9"/>
                  </a:moveTo>
                  <a:cubicBezTo>
                    <a:pt x="83" y="15"/>
                    <a:pt x="80" y="25"/>
                    <a:pt x="75" y="26"/>
                  </a:cubicBezTo>
                  <a:cubicBezTo>
                    <a:pt x="56" y="31"/>
                    <a:pt x="37" y="35"/>
                    <a:pt x="17" y="37"/>
                  </a:cubicBezTo>
                  <a:cubicBezTo>
                    <a:pt x="12" y="38"/>
                    <a:pt x="6" y="30"/>
                    <a:pt x="0" y="26"/>
                  </a:cubicBezTo>
                  <a:cubicBezTo>
                    <a:pt x="4" y="21"/>
                    <a:pt x="7" y="13"/>
                    <a:pt x="12" y="12"/>
                  </a:cubicBezTo>
                  <a:cubicBezTo>
                    <a:pt x="34" y="7"/>
                    <a:pt x="57" y="4"/>
                    <a:pt x="80" y="0"/>
                  </a:cubicBezTo>
                  <a:cubicBezTo>
                    <a:pt x="82" y="3"/>
                    <a:pt x="84" y="6"/>
                    <a:pt x="8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39">
              <a:extLst>
                <a:ext uri="{FF2B5EF4-FFF2-40B4-BE49-F238E27FC236}">
                  <a16:creationId xmlns:a16="http://schemas.microsoft.com/office/drawing/2014/main" id="{8889037F-8255-4461-9C53-C83FD3A93166}"/>
                </a:ext>
              </a:extLst>
            </p:cNvPr>
            <p:cNvSpPr>
              <a:spLocks/>
            </p:cNvSpPr>
            <p:nvPr/>
          </p:nvSpPr>
          <p:spPr bwMode="auto">
            <a:xfrm>
              <a:off x="8051800" y="220663"/>
              <a:ext cx="36513" cy="33338"/>
            </a:xfrm>
            <a:custGeom>
              <a:avLst/>
              <a:gdLst>
                <a:gd name="T0" fmla="*/ 88 w 88"/>
                <a:gd name="T1" fmla="*/ 16 h 42"/>
                <a:gd name="T2" fmla="*/ 77 w 88"/>
                <a:gd name="T3" fmla="*/ 31 h 42"/>
                <a:gd name="T4" fmla="*/ 15 w 88"/>
                <a:gd name="T5" fmla="*/ 42 h 42"/>
                <a:gd name="T6" fmla="*/ 1 w 88"/>
                <a:gd name="T7" fmla="*/ 32 h 42"/>
                <a:gd name="T8" fmla="*/ 6 w 88"/>
                <a:gd name="T9" fmla="*/ 19 h 42"/>
                <a:gd name="T10" fmla="*/ 88 w 88"/>
                <a:gd name="T11" fmla="*/ 16 h 42"/>
              </a:gdLst>
              <a:ahLst/>
              <a:cxnLst>
                <a:cxn ang="0">
                  <a:pos x="T0" y="T1"/>
                </a:cxn>
                <a:cxn ang="0">
                  <a:pos x="T2" y="T3"/>
                </a:cxn>
                <a:cxn ang="0">
                  <a:pos x="T4" y="T5"/>
                </a:cxn>
                <a:cxn ang="0">
                  <a:pos x="T6" y="T7"/>
                </a:cxn>
                <a:cxn ang="0">
                  <a:pos x="T8" y="T9"/>
                </a:cxn>
                <a:cxn ang="0">
                  <a:pos x="T10" y="T11"/>
                </a:cxn>
              </a:cxnLst>
              <a:rect l="0" t="0" r="r" b="b"/>
              <a:pathLst>
                <a:path w="88" h="42">
                  <a:moveTo>
                    <a:pt x="88" y="16"/>
                  </a:moveTo>
                  <a:cubicBezTo>
                    <a:pt x="83" y="22"/>
                    <a:pt x="81" y="31"/>
                    <a:pt x="77" y="31"/>
                  </a:cubicBezTo>
                  <a:cubicBezTo>
                    <a:pt x="56" y="36"/>
                    <a:pt x="36" y="40"/>
                    <a:pt x="15" y="42"/>
                  </a:cubicBezTo>
                  <a:cubicBezTo>
                    <a:pt x="11" y="42"/>
                    <a:pt x="4" y="36"/>
                    <a:pt x="1" y="32"/>
                  </a:cubicBezTo>
                  <a:cubicBezTo>
                    <a:pt x="0" y="29"/>
                    <a:pt x="4" y="19"/>
                    <a:pt x="6" y="19"/>
                  </a:cubicBezTo>
                  <a:cubicBezTo>
                    <a:pt x="32" y="14"/>
                    <a:pt x="58" y="0"/>
                    <a:pt x="88"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40">
              <a:extLst>
                <a:ext uri="{FF2B5EF4-FFF2-40B4-BE49-F238E27FC236}">
                  <a16:creationId xmlns:a16="http://schemas.microsoft.com/office/drawing/2014/main" id="{72DF127F-68F6-4681-94BC-566794CA0C8C}"/>
                </a:ext>
              </a:extLst>
            </p:cNvPr>
            <p:cNvSpPr>
              <a:spLocks/>
            </p:cNvSpPr>
            <p:nvPr/>
          </p:nvSpPr>
          <p:spPr bwMode="auto">
            <a:xfrm>
              <a:off x="7273925" y="479425"/>
              <a:ext cx="33338" cy="36513"/>
            </a:xfrm>
            <a:custGeom>
              <a:avLst/>
              <a:gdLst>
                <a:gd name="T0" fmla="*/ 0 w 81"/>
                <a:gd name="T1" fmla="*/ 44 h 44"/>
                <a:gd name="T2" fmla="*/ 81 w 81"/>
                <a:gd name="T3" fmla="*/ 9 h 44"/>
                <a:gd name="T4" fmla="*/ 0 w 81"/>
                <a:gd name="T5" fmla="*/ 44 h 44"/>
              </a:gdLst>
              <a:ahLst/>
              <a:cxnLst>
                <a:cxn ang="0">
                  <a:pos x="T0" y="T1"/>
                </a:cxn>
                <a:cxn ang="0">
                  <a:pos x="T2" y="T3"/>
                </a:cxn>
                <a:cxn ang="0">
                  <a:pos x="T4" y="T5"/>
                </a:cxn>
              </a:cxnLst>
              <a:rect l="0" t="0" r="r" b="b"/>
              <a:pathLst>
                <a:path w="81" h="44">
                  <a:moveTo>
                    <a:pt x="0" y="44"/>
                  </a:moveTo>
                  <a:cubicBezTo>
                    <a:pt x="5" y="15"/>
                    <a:pt x="43" y="0"/>
                    <a:pt x="81" y="9"/>
                  </a:cubicBezTo>
                  <a:cubicBezTo>
                    <a:pt x="72" y="31"/>
                    <a:pt x="52" y="40"/>
                    <a:pt x="0"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41">
              <a:extLst>
                <a:ext uri="{FF2B5EF4-FFF2-40B4-BE49-F238E27FC236}">
                  <a16:creationId xmlns:a16="http://schemas.microsoft.com/office/drawing/2014/main" id="{CE9ECDD2-4DEB-4A65-BC20-2B6D430FEB77}"/>
                </a:ext>
              </a:extLst>
            </p:cNvPr>
            <p:cNvSpPr>
              <a:spLocks/>
            </p:cNvSpPr>
            <p:nvPr/>
          </p:nvSpPr>
          <p:spPr bwMode="auto">
            <a:xfrm>
              <a:off x="7169150" y="588963"/>
              <a:ext cx="20638" cy="68263"/>
            </a:xfrm>
            <a:custGeom>
              <a:avLst/>
              <a:gdLst>
                <a:gd name="T0" fmla="*/ 40 w 53"/>
                <a:gd name="T1" fmla="*/ 0 h 84"/>
                <a:gd name="T2" fmla="*/ 47 w 53"/>
                <a:gd name="T3" fmla="*/ 4 h 84"/>
                <a:gd name="T4" fmla="*/ 51 w 53"/>
                <a:gd name="T5" fmla="*/ 20 h 84"/>
                <a:gd name="T6" fmla="*/ 16 w 53"/>
                <a:gd name="T7" fmla="*/ 76 h 84"/>
                <a:gd name="T8" fmla="*/ 2 w 53"/>
                <a:gd name="T9" fmla="*/ 60 h 84"/>
                <a:gd name="T10" fmla="*/ 40 w 53"/>
                <a:gd name="T11" fmla="*/ 0 h 84"/>
              </a:gdLst>
              <a:ahLst/>
              <a:cxnLst>
                <a:cxn ang="0">
                  <a:pos x="T0" y="T1"/>
                </a:cxn>
                <a:cxn ang="0">
                  <a:pos x="T2" y="T3"/>
                </a:cxn>
                <a:cxn ang="0">
                  <a:pos x="T4" y="T5"/>
                </a:cxn>
                <a:cxn ang="0">
                  <a:pos x="T6" y="T7"/>
                </a:cxn>
                <a:cxn ang="0">
                  <a:pos x="T8" y="T9"/>
                </a:cxn>
                <a:cxn ang="0">
                  <a:pos x="T10" y="T11"/>
                </a:cxn>
              </a:cxnLst>
              <a:rect l="0" t="0" r="r" b="b"/>
              <a:pathLst>
                <a:path w="53" h="84">
                  <a:moveTo>
                    <a:pt x="40" y="0"/>
                  </a:moveTo>
                  <a:cubicBezTo>
                    <a:pt x="45" y="2"/>
                    <a:pt x="47" y="3"/>
                    <a:pt x="47" y="4"/>
                  </a:cubicBezTo>
                  <a:cubicBezTo>
                    <a:pt x="49" y="9"/>
                    <a:pt x="53" y="17"/>
                    <a:pt x="51" y="20"/>
                  </a:cubicBezTo>
                  <a:cubicBezTo>
                    <a:pt x="41" y="40"/>
                    <a:pt x="31" y="61"/>
                    <a:pt x="16" y="76"/>
                  </a:cubicBezTo>
                  <a:cubicBezTo>
                    <a:pt x="8" y="84"/>
                    <a:pt x="0" y="70"/>
                    <a:pt x="2" y="60"/>
                  </a:cubicBezTo>
                  <a:cubicBezTo>
                    <a:pt x="6" y="36"/>
                    <a:pt x="18" y="15"/>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42">
              <a:extLst>
                <a:ext uri="{FF2B5EF4-FFF2-40B4-BE49-F238E27FC236}">
                  <a16:creationId xmlns:a16="http://schemas.microsoft.com/office/drawing/2014/main" id="{C66E6D6F-5DE3-46C9-AA47-F499DBE5E742}"/>
                </a:ext>
              </a:extLst>
            </p:cNvPr>
            <p:cNvSpPr>
              <a:spLocks/>
            </p:cNvSpPr>
            <p:nvPr/>
          </p:nvSpPr>
          <p:spPr bwMode="auto">
            <a:xfrm>
              <a:off x="8502650" y="38100"/>
              <a:ext cx="34925" cy="39688"/>
            </a:xfrm>
            <a:custGeom>
              <a:avLst/>
              <a:gdLst>
                <a:gd name="T0" fmla="*/ 0 w 88"/>
                <a:gd name="T1" fmla="*/ 42 h 48"/>
                <a:gd name="T2" fmla="*/ 85 w 88"/>
                <a:gd name="T3" fmla="*/ 0 h 48"/>
                <a:gd name="T4" fmla="*/ 86 w 88"/>
                <a:gd name="T5" fmla="*/ 23 h 48"/>
                <a:gd name="T6" fmla="*/ 0 w 88"/>
                <a:gd name="T7" fmla="*/ 42 h 48"/>
              </a:gdLst>
              <a:ahLst/>
              <a:cxnLst>
                <a:cxn ang="0">
                  <a:pos x="T0" y="T1"/>
                </a:cxn>
                <a:cxn ang="0">
                  <a:pos x="T2" y="T3"/>
                </a:cxn>
                <a:cxn ang="0">
                  <a:pos x="T4" y="T5"/>
                </a:cxn>
                <a:cxn ang="0">
                  <a:pos x="T6" y="T7"/>
                </a:cxn>
              </a:cxnLst>
              <a:rect l="0" t="0" r="r" b="b"/>
              <a:pathLst>
                <a:path w="88" h="48">
                  <a:moveTo>
                    <a:pt x="0" y="42"/>
                  </a:moveTo>
                  <a:cubicBezTo>
                    <a:pt x="23" y="11"/>
                    <a:pt x="55" y="14"/>
                    <a:pt x="85" y="0"/>
                  </a:cubicBezTo>
                  <a:cubicBezTo>
                    <a:pt x="85" y="12"/>
                    <a:pt x="88" y="20"/>
                    <a:pt x="86" y="23"/>
                  </a:cubicBezTo>
                  <a:cubicBezTo>
                    <a:pt x="72" y="38"/>
                    <a:pt x="30" y="48"/>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143">
              <a:extLst>
                <a:ext uri="{FF2B5EF4-FFF2-40B4-BE49-F238E27FC236}">
                  <a16:creationId xmlns:a16="http://schemas.microsoft.com/office/drawing/2014/main" id="{C772672F-AEEB-4FC2-B0E5-60FCA665116B}"/>
                </a:ext>
              </a:extLst>
            </p:cNvPr>
            <p:cNvSpPr>
              <a:spLocks/>
            </p:cNvSpPr>
            <p:nvPr/>
          </p:nvSpPr>
          <p:spPr bwMode="auto">
            <a:xfrm>
              <a:off x="7185025" y="700088"/>
              <a:ext cx="15875" cy="30163"/>
            </a:xfrm>
            <a:custGeom>
              <a:avLst/>
              <a:gdLst>
                <a:gd name="T0" fmla="*/ 34 w 38"/>
                <a:gd name="T1" fmla="*/ 33 h 36"/>
                <a:gd name="T2" fmla="*/ 27 w 38"/>
                <a:gd name="T3" fmla="*/ 36 h 36"/>
                <a:gd name="T4" fmla="*/ 1 w 38"/>
                <a:gd name="T5" fmla="*/ 10 h 36"/>
                <a:gd name="T6" fmla="*/ 13 w 38"/>
                <a:gd name="T7" fmla="*/ 1 h 36"/>
                <a:gd name="T8" fmla="*/ 34 w 38"/>
                <a:gd name="T9" fmla="*/ 33 h 36"/>
              </a:gdLst>
              <a:ahLst/>
              <a:cxnLst>
                <a:cxn ang="0">
                  <a:pos x="T0" y="T1"/>
                </a:cxn>
                <a:cxn ang="0">
                  <a:pos x="T2" y="T3"/>
                </a:cxn>
                <a:cxn ang="0">
                  <a:pos x="T4" y="T5"/>
                </a:cxn>
                <a:cxn ang="0">
                  <a:pos x="T6" y="T7"/>
                </a:cxn>
                <a:cxn ang="0">
                  <a:pos x="T8" y="T9"/>
                </a:cxn>
              </a:cxnLst>
              <a:rect l="0" t="0" r="r" b="b"/>
              <a:pathLst>
                <a:path w="38" h="36">
                  <a:moveTo>
                    <a:pt x="34" y="33"/>
                  </a:moveTo>
                  <a:cubicBezTo>
                    <a:pt x="29" y="35"/>
                    <a:pt x="28" y="36"/>
                    <a:pt x="27" y="36"/>
                  </a:cubicBezTo>
                  <a:cubicBezTo>
                    <a:pt x="11" y="34"/>
                    <a:pt x="0" y="27"/>
                    <a:pt x="1" y="10"/>
                  </a:cubicBezTo>
                  <a:cubicBezTo>
                    <a:pt x="2" y="7"/>
                    <a:pt x="10" y="0"/>
                    <a:pt x="13" y="1"/>
                  </a:cubicBezTo>
                  <a:cubicBezTo>
                    <a:pt x="27" y="6"/>
                    <a:pt x="38" y="14"/>
                    <a:pt x="3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a:extLst>
              <a:ext uri="{FF2B5EF4-FFF2-40B4-BE49-F238E27FC236}">
                <a16:creationId xmlns:a16="http://schemas.microsoft.com/office/drawing/2014/main" id="{7B2A6F9E-F0E9-4622-ACDE-CB82326B5637}"/>
              </a:ext>
            </a:extLst>
          </p:cNvPr>
          <p:cNvGrpSpPr/>
          <p:nvPr/>
        </p:nvGrpSpPr>
        <p:grpSpPr>
          <a:xfrm>
            <a:off x="7589098" y="2567215"/>
            <a:ext cx="1166981" cy="1804195"/>
            <a:chOff x="7478257" y="2193205"/>
            <a:chExt cx="452893" cy="700189"/>
          </a:xfrm>
        </p:grpSpPr>
        <p:sp>
          <p:nvSpPr>
            <p:cNvPr id="160" name="Oval 159">
              <a:extLst>
                <a:ext uri="{FF2B5EF4-FFF2-40B4-BE49-F238E27FC236}">
                  <a16:creationId xmlns:a16="http://schemas.microsoft.com/office/drawing/2014/main" id="{5A0418DE-2F1D-4FFD-B28F-98DC2FEF1A72}"/>
                </a:ext>
              </a:extLst>
            </p:cNvPr>
            <p:cNvSpPr/>
            <p:nvPr/>
          </p:nvSpPr>
          <p:spPr>
            <a:xfrm>
              <a:off x="7478257" y="2786413"/>
              <a:ext cx="452893" cy="106981"/>
            </a:xfrm>
            <a:prstGeom prst="ellipse">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Freeform 17">
              <a:extLst>
                <a:ext uri="{FF2B5EF4-FFF2-40B4-BE49-F238E27FC236}">
                  <a16:creationId xmlns:a16="http://schemas.microsoft.com/office/drawing/2014/main" id="{E2FE26E6-6248-47C3-9AD0-8A58E5F104C0}"/>
                </a:ext>
              </a:extLst>
            </p:cNvPr>
            <p:cNvSpPr>
              <a:spLocks noEditPoints="1"/>
            </p:cNvSpPr>
            <p:nvPr/>
          </p:nvSpPr>
          <p:spPr bwMode="auto">
            <a:xfrm>
              <a:off x="7478257" y="2193205"/>
              <a:ext cx="452893" cy="646699"/>
            </a:xfrm>
            <a:custGeom>
              <a:avLst/>
              <a:gdLst>
                <a:gd name="T0" fmla="*/ 214 w 221"/>
                <a:gd name="T1" fmla="*/ 77 h 315"/>
                <a:gd name="T2" fmla="*/ 164 w 221"/>
                <a:gd name="T3" fmla="*/ 14 h 315"/>
                <a:gd name="T4" fmla="*/ 110 w 221"/>
                <a:gd name="T5" fmla="*/ 0 h 315"/>
                <a:gd name="T6" fmla="*/ 110 w 221"/>
                <a:gd name="T7" fmla="*/ 0 h 315"/>
                <a:gd name="T8" fmla="*/ 56 w 221"/>
                <a:gd name="T9" fmla="*/ 14 h 315"/>
                <a:gd name="T10" fmla="*/ 6 w 221"/>
                <a:gd name="T11" fmla="*/ 77 h 315"/>
                <a:gd name="T12" fmla="*/ 5 w 221"/>
                <a:gd name="T13" fmla="*/ 132 h 315"/>
                <a:gd name="T14" fmla="*/ 40 w 221"/>
                <a:gd name="T15" fmla="*/ 208 h 315"/>
                <a:gd name="T16" fmla="*/ 94 w 221"/>
                <a:gd name="T17" fmla="*/ 292 h 315"/>
                <a:gd name="T18" fmla="*/ 110 w 221"/>
                <a:gd name="T19" fmla="*/ 315 h 315"/>
                <a:gd name="T20" fmla="*/ 110 w 221"/>
                <a:gd name="T21" fmla="*/ 315 h 315"/>
                <a:gd name="T22" fmla="*/ 126 w 221"/>
                <a:gd name="T23" fmla="*/ 292 h 315"/>
                <a:gd name="T24" fmla="*/ 180 w 221"/>
                <a:gd name="T25" fmla="*/ 208 h 315"/>
                <a:gd name="T26" fmla="*/ 215 w 221"/>
                <a:gd name="T27" fmla="*/ 132 h 315"/>
                <a:gd name="T28" fmla="*/ 214 w 221"/>
                <a:gd name="T29" fmla="*/ 77 h 315"/>
                <a:gd name="T30" fmla="*/ 110 w 221"/>
                <a:gd name="T31" fmla="*/ 174 h 315"/>
                <a:gd name="T32" fmla="*/ 110 w 221"/>
                <a:gd name="T33" fmla="*/ 174 h 315"/>
                <a:gd name="T34" fmla="*/ 110 w 221"/>
                <a:gd name="T35" fmla="*/ 174 h 315"/>
                <a:gd name="T36" fmla="*/ 44 w 221"/>
                <a:gd name="T37" fmla="*/ 108 h 315"/>
                <a:gd name="T38" fmla="*/ 110 w 221"/>
                <a:gd name="T39" fmla="*/ 42 h 315"/>
                <a:gd name="T40" fmla="*/ 110 w 221"/>
                <a:gd name="T41" fmla="*/ 42 h 315"/>
                <a:gd name="T42" fmla="*/ 110 w 221"/>
                <a:gd name="T43" fmla="*/ 42 h 315"/>
                <a:gd name="T44" fmla="*/ 176 w 221"/>
                <a:gd name="T45" fmla="*/ 108 h 315"/>
                <a:gd name="T46" fmla="*/ 110 w 221"/>
                <a:gd name="T47" fmla="*/ 17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1" h="315">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62" name="Group 161">
            <a:extLst>
              <a:ext uri="{FF2B5EF4-FFF2-40B4-BE49-F238E27FC236}">
                <a16:creationId xmlns:a16="http://schemas.microsoft.com/office/drawing/2014/main" id="{B854ABA0-5487-4821-B2F2-349225F2294D}"/>
              </a:ext>
            </a:extLst>
          </p:cNvPr>
          <p:cNvGrpSpPr/>
          <p:nvPr/>
        </p:nvGrpSpPr>
        <p:grpSpPr>
          <a:xfrm>
            <a:off x="4955559" y="1181327"/>
            <a:ext cx="1033652" cy="1598064"/>
            <a:chOff x="7478257" y="2193205"/>
            <a:chExt cx="452893" cy="700189"/>
          </a:xfrm>
        </p:grpSpPr>
        <p:sp>
          <p:nvSpPr>
            <p:cNvPr id="163" name="Oval 162">
              <a:extLst>
                <a:ext uri="{FF2B5EF4-FFF2-40B4-BE49-F238E27FC236}">
                  <a16:creationId xmlns:a16="http://schemas.microsoft.com/office/drawing/2014/main" id="{4C5AABC9-36F0-408A-898D-9413B94E35B6}"/>
                </a:ext>
              </a:extLst>
            </p:cNvPr>
            <p:cNvSpPr/>
            <p:nvPr/>
          </p:nvSpPr>
          <p:spPr>
            <a:xfrm>
              <a:off x="7478257" y="2786413"/>
              <a:ext cx="452893" cy="106981"/>
            </a:xfrm>
            <a:prstGeom prst="ellipse">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Freeform 17">
              <a:extLst>
                <a:ext uri="{FF2B5EF4-FFF2-40B4-BE49-F238E27FC236}">
                  <a16:creationId xmlns:a16="http://schemas.microsoft.com/office/drawing/2014/main" id="{7003277C-2D44-4FB9-8071-68E3F805B6AB}"/>
                </a:ext>
              </a:extLst>
            </p:cNvPr>
            <p:cNvSpPr>
              <a:spLocks noEditPoints="1"/>
            </p:cNvSpPr>
            <p:nvPr/>
          </p:nvSpPr>
          <p:spPr bwMode="auto">
            <a:xfrm>
              <a:off x="7478257" y="2193205"/>
              <a:ext cx="452893" cy="646699"/>
            </a:xfrm>
            <a:custGeom>
              <a:avLst/>
              <a:gdLst>
                <a:gd name="T0" fmla="*/ 214 w 221"/>
                <a:gd name="T1" fmla="*/ 77 h 315"/>
                <a:gd name="T2" fmla="*/ 164 w 221"/>
                <a:gd name="T3" fmla="*/ 14 h 315"/>
                <a:gd name="T4" fmla="*/ 110 w 221"/>
                <a:gd name="T5" fmla="*/ 0 h 315"/>
                <a:gd name="T6" fmla="*/ 110 w 221"/>
                <a:gd name="T7" fmla="*/ 0 h 315"/>
                <a:gd name="T8" fmla="*/ 56 w 221"/>
                <a:gd name="T9" fmla="*/ 14 h 315"/>
                <a:gd name="T10" fmla="*/ 6 w 221"/>
                <a:gd name="T11" fmla="*/ 77 h 315"/>
                <a:gd name="T12" fmla="*/ 5 w 221"/>
                <a:gd name="T13" fmla="*/ 132 h 315"/>
                <a:gd name="T14" fmla="*/ 40 w 221"/>
                <a:gd name="T15" fmla="*/ 208 h 315"/>
                <a:gd name="T16" fmla="*/ 94 w 221"/>
                <a:gd name="T17" fmla="*/ 292 h 315"/>
                <a:gd name="T18" fmla="*/ 110 w 221"/>
                <a:gd name="T19" fmla="*/ 315 h 315"/>
                <a:gd name="T20" fmla="*/ 110 w 221"/>
                <a:gd name="T21" fmla="*/ 315 h 315"/>
                <a:gd name="T22" fmla="*/ 126 w 221"/>
                <a:gd name="T23" fmla="*/ 292 h 315"/>
                <a:gd name="T24" fmla="*/ 180 w 221"/>
                <a:gd name="T25" fmla="*/ 208 h 315"/>
                <a:gd name="T26" fmla="*/ 215 w 221"/>
                <a:gd name="T27" fmla="*/ 132 h 315"/>
                <a:gd name="T28" fmla="*/ 214 w 221"/>
                <a:gd name="T29" fmla="*/ 77 h 315"/>
                <a:gd name="T30" fmla="*/ 110 w 221"/>
                <a:gd name="T31" fmla="*/ 174 h 315"/>
                <a:gd name="T32" fmla="*/ 110 w 221"/>
                <a:gd name="T33" fmla="*/ 174 h 315"/>
                <a:gd name="T34" fmla="*/ 110 w 221"/>
                <a:gd name="T35" fmla="*/ 174 h 315"/>
                <a:gd name="T36" fmla="*/ 44 w 221"/>
                <a:gd name="T37" fmla="*/ 108 h 315"/>
                <a:gd name="T38" fmla="*/ 110 w 221"/>
                <a:gd name="T39" fmla="*/ 42 h 315"/>
                <a:gd name="T40" fmla="*/ 110 w 221"/>
                <a:gd name="T41" fmla="*/ 42 h 315"/>
                <a:gd name="T42" fmla="*/ 110 w 221"/>
                <a:gd name="T43" fmla="*/ 42 h 315"/>
                <a:gd name="T44" fmla="*/ 176 w 221"/>
                <a:gd name="T45" fmla="*/ 108 h 315"/>
                <a:gd name="T46" fmla="*/ 110 w 221"/>
                <a:gd name="T47" fmla="*/ 17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1" h="315">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65" name="Group 164">
            <a:extLst>
              <a:ext uri="{FF2B5EF4-FFF2-40B4-BE49-F238E27FC236}">
                <a16:creationId xmlns:a16="http://schemas.microsoft.com/office/drawing/2014/main" id="{40B7FA44-8389-46FF-A2DC-574DD85B98DA}"/>
              </a:ext>
            </a:extLst>
          </p:cNvPr>
          <p:cNvGrpSpPr/>
          <p:nvPr/>
        </p:nvGrpSpPr>
        <p:grpSpPr>
          <a:xfrm>
            <a:off x="8771094" y="303470"/>
            <a:ext cx="880050" cy="1360590"/>
            <a:chOff x="7478257" y="2193205"/>
            <a:chExt cx="452893" cy="700189"/>
          </a:xfrm>
        </p:grpSpPr>
        <p:sp>
          <p:nvSpPr>
            <p:cNvPr id="166" name="Oval 165">
              <a:extLst>
                <a:ext uri="{FF2B5EF4-FFF2-40B4-BE49-F238E27FC236}">
                  <a16:creationId xmlns:a16="http://schemas.microsoft.com/office/drawing/2014/main" id="{45A559E3-C492-4D22-9072-FDAE059F2E68}"/>
                </a:ext>
              </a:extLst>
            </p:cNvPr>
            <p:cNvSpPr/>
            <p:nvPr/>
          </p:nvSpPr>
          <p:spPr>
            <a:xfrm>
              <a:off x="7478257" y="2786413"/>
              <a:ext cx="452893" cy="106981"/>
            </a:xfrm>
            <a:prstGeom prst="ellipse">
              <a:avLst/>
            </a:prstGeom>
            <a:solidFill>
              <a:schemeClr val="tx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Freeform 17">
              <a:extLst>
                <a:ext uri="{FF2B5EF4-FFF2-40B4-BE49-F238E27FC236}">
                  <a16:creationId xmlns:a16="http://schemas.microsoft.com/office/drawing/2014/main" id="{8FBB1C22-916D-4D88-9014-DFEC36C03C66}"/>
                </a:ext>
              </a:extLst>
            </p:cNvPr>
            <p:cNvSpPr>
              <a:spLocks noEditPoints="1"/>
            </p:cNvSpPr>
            <p:nvPr/>
          </p:nvSpPr>
          <p:spPr bwMode="auto">
            <a:xfrm>
              <a:off x="7478257" y="2193205"/>
              <a:ext cx="452893" cy="646699"/>
            </a:xfrm>
            <a:custGeom>
              <a:avLst/>
              <a:gdLst>
                <a:gd name="T0" fmla="*/ 214 w 221"/>
                <a:gd name="T1" fmla="*/ 77 h 315"/>
                <a:gd name="T2" fmla="*/ 164 w 221"/>
                <a:gd name="T3" fmla="*/ 14 h 315"/>
                <a:gd name="T4" fmla="*/ 110 w 221"/>
                <a:gd name="T5" fmla="*/ 0 h 315"/>
                <a:gd name="T6" fmla="*/ 110 w 221"/>
                <a:gd name="T7" fmla="*/ 0 h 315"/>
                <a:gd name="T8" fmla="*/ 56 w 221"/>
                <a:gd name="T9" fmla="*/ 14 h 315"/>
                <a:gd name="T10" fmla="*/ 6 w 221"/>
                <a:gd name="T11" fmla="*/ 77 h 315"/>
                <a:gd name="T12" fmla="*/ 5 w 221"/>
                <a:gd name="T13" fmla="*/ 132 h 315"/>
                <a:gd name="T14" fmla="*/ 40 w 221"/>
                <a:gd name="T15" fmla="*/ 208 h 315"/>
                <a:gd name="T16" fmla="*/ 94 w 221"/>
                <a:gd name="T17" fmla="*/ 292 h 315"/>
                <a:gd name="T18" fmla="*/ 110 w 221"/>
                <a:gd name="T19" fmla="*/ 315 h 315"/>
                <a:gd name="T20" fmla="*/ 110 w 221"/>
                <a:gd name="T21" fmla="*/ 315 h 315"/>
                <a:gd name="T22" fmla="*/ 126 w 221"/>
                <a:gd name="T23" fmla="*/ 292 h 315"/>
                <a:gd name="T24" fmla="*/ 180 w 221"/>
                <a:gd name="T25" fmla="*/ 208 h 315"/>
                <a:gd name="T26" fmla="*/ 215 w 221"/>
                <a:gd name="T27" fmla="*/ 132 h 315"/>
                <a:gd name="T28" fmla="*/ 214 w 221"/>
                <a:gd name="T29" fmla="*/ 77 h 315"/>
                <a:gd name="T30" fmla="*/ 110 w 221"/>
                <a:gd name="T31" fmla="*/ 174 h 315"/>
                <a:gd name="T32" fmla="*/ 110 w 221"/>
                <a:gd name="T33" fmla="*/ 174 h 315"/>
                <a:gd name="T34" fmla="*/ 110 w 221"/>
                <a:gd name="T35" fmla="*/ 174 h 315"/>
                <a:gd name="T36" fmla="*/ 44 w 221"/>
                <a:gd name="T37" fmla="*/ 108 h 315"/>
                <a:gd name="T38" fmla="*/ 110 w 221"/>
                <a:gd name="T39" fmla="*/ 42 h 315"/>
                <a:gd name="T40" fmla="*/ 110 w 221"/>
                <a:gd name="T41" fmla="*/ 42 h 315"/>
                <a:gd name="T42" fmla="*/ 110 w 221"/>
                <a:gd name="T43" fmla="*/ 42 h 315"/>
                <a:gd name="T44" fmla="*/ 176 w 221"/>
                <a:gd name="T45" fmla="*/ 108 h 315"/>
                <a:gd name="T46" fmla="*/ 110 w 221"/>
                <a:gd name="T47" fmla="*/ 17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1" h="315">
                  <a:moveTo>
                    <a:pt x="214" y="77"/>
                  </a:moveTo>
                  <a:cubicBezTo>
                    <a:pt x="206" y="50"/>
                    <a:pt x="189" y="29"/>
                    <a:pt x="164" y="14"/>
                  </a:cubicBezTo>
                  <a:cubicBezTo>
                    <a:pt x="147" y="4"/>
                    <a:pt x="129" y="0"/>
                    <a:pt x="110" y="0"/>
                  </a:cubicBezTo>
                  <a:cubicBezTo>
                    <a:pt x="110" y="0"/>
                    <a:pt x="110" y="0"/>
                    <a:pt x="110" y="0"/>
                  </a:cubicBezTo>
                  <a:cubicBezTo>
                    <a:pt x="91" y="0"/>
                    <a:pt x="73" y="4"/>
                    <a:pt x="56" y="14"/>
                  </a:cubicBezTo>
                  <a:cubicBezTo>
                    <a:pt x="31" y="29"/>
                    <a:pt x="15" y="50"/>
                    <a:pt x="6" y="77"/>
                  </a:cubicBezTo>
                  <a:cubicBezTo>
                    <a:pt x="1" y="95"/>
                    <a:pt x="0" y="114"/>
                    <a:pt x="5" y="132"/>
                  </a:cubicBezTo>
                  <a:cubicBezTo>
                    <a:pt x="13" y="159"/>
                    <a:pt x="26" y="184"/>
                    <a:pt x="40" y="208"/>
                  </a:cubicBezTo>
                  <a:cubicBezTo>
                    <a:pt x="58" y="237"/>
                    <a:pt x="76" y="264"/>
                    <a:pt x="94" y="292"/>
                  </a:cubicBezTo>
                  <a:cubicBezTo>
                    <a:pt x="99" y="300"/>
                    <a:pt x="104" y="307"/>
                    <a:pt x="110" y="315"/>
                  </a:cubicBezTo>
                  <a:cubicBezTo>
                    <a:pt x="110" y="315"/>
                    <a:pt x="110" y="315"/>
                    <a:pt x="110" y="315"/>
                  </a:cubicBezTo>
                  <a:cubicBezTo>
                    <a:pt x="116" y="307"/>
                    <a:pt x="121" y="300"/>
                    <a:pt x="126" y="292"/>
                  </a:cubicBezTo>
                  <a:cubicBezTo>
                    <a:pt x="144" y="264"/>
                    <a:pt x="163" y="237"/>
                    <a:pt x="180" y="208"/>
                  </a:cubicBezTo>
                  <a:cubicBezTo>
                    <a:pt x="194" y="184"/>
                    <a:pt x="207" y="159"/>
                    <a:pt x="215" y="132"/>
                  </a:cubicBezTo>
                  <a:cubicBezTo>
                    <a:pt x="221" y="114"/>
                    <a:pt x="220" y="95"/>
                    <a:pt x="214" y="77"/>
                  </a:cubicBezTo>
                  <a:close/>
                  <a:moveTo>
                    <a:pt x="110" y="174"/>
                  </a:moveTo>
                  <a:cubicBezTo>
                    <a:pt x="110" y="174"/>
                    <a:pt x="110" y="174"/>
                    <a:pt x="110" y="174"/>
                  </a:cubicBezTo>
                  <a:cubicBezTo>
                    <a:pt x="110" y="174"/>
                    <a:pt x="110" y="174"/>
                    <a:pt x="110" y="174"/>
                  </a:cubicBezTo>
                  <a:cubicBezTo>
                    <a:pt x="74" y="174"/>
                    <a:pt x="44" y="145"/>
                    <a:pt x="44" y="108"/>
                  </a:cubicBezTo>
                  <a:cubicBezTo>
                    <a:pt x="44" y="72"/>
                    <a:pt x="74" y="42"/>
                    <a:pt x="110" y="42"/>
                  </a:cubicBezTo>
                  <a:cubicBezTo>
                    <a:pt x="110" y="42"/>
                    <a:pt x="110" y="42"/>
                    <a:pt x="110" y="42"/>
                  </a:cubicBezTo>
                  <a:cubicBezTo>
                    <a:pt x="110" y="42"/>
                    <a:pt x="110" y="42"/>
                    <a:pt x="110" y="42"/>
                  </a:cubicBezTo>
                  <a:cubicBezTo>
                    <a:pt x="147" y="42"/>
                    <a:pt x="176" y="72"/>
                    <a:pt x="176" y="108"/>
                  </a:cubicBezTo>
                  <a:cubicBezTo>
                    <a:pt x="176" y="145"/>
                    <a:pt x="147" y="174"/>
                    <a:pt x="110" y="174"/>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68" name="TextBox 167">
            <a:extLst>
              <a:ext uri="{FF2B5EF4-FFF2-40B4-BE49-F238E27FC236}">
                <a16:creationId xmlns:a16="http://schemas.microsoft.com/office/drawing/2014/main" id="{B67F2147-4484-40D5-B546-A8F47DFE51AF}"/>
              </a:ext>
            </a:extLst>
          </p:cNvPr>
          <p:cNvSpPr txBox="1"/>
          <p:nvPr/>
        </p:nvSpPr>
        <p:spPr>
          <a:xfrm>
            <a:off x="2145346" y="4129219"/>
            <a:ext cx="1033652" cy="861774"/>
          </a:xfrm>
          <a:prstGeom prst="rect">
            <a:avLst/>
          </a:prstGeom>
          <a:noFill/>
        </p:spPr>
        <p:txBody>
          <a:bodyPr wrap="square" rtlCol="0">
            <a:spAutoFit/>
          </a:bodyPr>
          <a:lstStyle/>
          <a:p>
            <a:pPr lvl="0" algn="ctr">
              <a:defRPr/>
            </a:pPr>
            <a:r>
              <a:rPr lang="en-US" sz="5000" dirty="0">
                <a:latin typeface="Noto Sans" panose="020B0502040504020204" pitchFamily="34"/>
                <a:ea typeface="Noto Sans" panose="020B0502040504020204" pitchFamily="34"/>
                <a:cs typeface="Noto Sans" panose="020B0502040504020204" pitchFamily="34"/>
              </a:rPr>
              <a:t>01</a:t>
            </a:r>
            <a:endParaRPr lang="en-GB" sz="5000" dirty="0">
              <a:latin typeface="Noto Sans" panose="020B0502040504020204" pitchFamily="34"/>
              <a:ea typeface="Noto Sans" panose="020B0502040504020204" pitchFamily="34"/>
              <a:cs typeface="Noto Sans" panose="020B0502040504020204" pitchFamily="34"/>
            </a:endParaRPr>
          </a:p>
        </p:txBody>
      </p:sp>
      <p:sp>
        <p:nvSpPr>
          <p:cNvPr id="169" name="TextBox 168">
            <a:extLst>
              <a:ext uri="{FF2B5EF4-FFF2-40B4-BE49-F238E27FC236}">
                <a16:creationId xmlns:a16="http://schemas.microsoft.com/office/drawing/2014/main" id="{34D2F6EE-113C-450F-8387-5A25F3043BEA}"/>
              </a:ext>
            </a:extLst>
          </p:cNvPr>
          <p:cNvSpPr txBox="1"/>
          <p:nvPr/>
        </p:nvSpPr>
        <p:spPr>
          <a:xfrm>
            <a:off x="7655762" y="2784847"/>
            <a:ext cx="1033652" cy="707886"/>
          </a:xfrm>
          <a:prstGeom prst="rect">
            <a:avLst/>
          </a:prstGeom>
          <a:noFill/>
        </p:spPr>
        <p:txBody>
          <a:bodyPr wrap="square" rtlCol="0">
            <a:spAutoFit/>
          </a:bodyPr>
          <a:lstStyle/>
          <a:p>
            <a:pPr lvl="0" algn="ctr">
              <a:defRPr/>
            </a:pPr>
            <a:r>
              <a:rPr lang="en-US" sz="4000" dirty="0">
                <a:latin typeface="Noto Sans" panose="020B0502040504020204" pitchFamily="34"/>
                <a:ea typeface="Noto Sans" panose="020B0502040504020204" pitchFamily="34"/>
                <a:cs typeface="Noto Sans" panose="020B0502040504020204" pitchFamily="34"/>
              </a:rPr>
              <a:t>02</a:t>
            </a:r>
            <a:endParaRPr lang="en-GB" sz="4000" dirty="0">
              <a:latin typeface="Noto Sans" panose="020B0502040504020204" pitchFamily="34"/>
              <a:ea typeface="Noto Sans" panose="020B0502040504020204" pitchFamily="34"/>
              <a:cs typeface="Noto Sans" panose="020B0502040504020204" pitchFamily="34"/>
            </a:endParaRPr>
          </a:p>
        </p:txBody>
      </p:sp>
      <p:sp>
        <p:nvSpPr>
          <p:cNvPr id="170" name="TextBox 169">
            <a:extLst>
              <a:ext uri="{FF2B5EF4-FFF2-40B4-BE49-F238E27FC236}">
                <a16:creationId xmlns:a16="http://schemas.microsoft.com/office/drawing/2014/main" id="{2A81A2BA-1F7F-4BD4-80CB-D4E689347B7E}"/>
              </a:ext>
            </a:extLst>
          </p:cNvPr>
          <p:cNvSpPr txBox="1"/>
          <p:nvPr/>
        </p:nvSpPr>
        <p:spPr>
          <a:xfrm>
            <a:off x="4941744" y="1351079"/>
            <a:ext cx="1033652" cy="630942"/>
          </a:xfrm>
          <a:prstGeom prst="rect">
            <a:avLst/>
          </a:prstGeom>
          <a:noFill/>
        </p:spPr>
        <p:txBody>
          <a:bodyPr wrap="square" rtlCol="0">
            <a:spAutoFit/>
          </a:bodyPr>
          <a:lstStyle/>
          <a:p>
            <a:pPr lvl="0" algn="ctr">
              <a:defRPr/>
            </a:pPr>
            <a:r>
              <a:rPr lang="en-US" sz="3500" dirty="0">
                <a:latin typeface="Noto Sans" panose="020B0502040504020204" pitchFamily="34"/>
                <a:ea typeface="Noto Sans" panose="020B0502040504020204" pitchFamily="34"/>
                <a:cs typeface="Noto Sans" panose="020B0502040504020204" pitchFamily="34"/>
              </a:rPr>
              <a:t>03</a:t>
            </a:r>
            <a:endParaRPr lang="en-GB" sz="3500" dirty="0">
              <a:latin typeface="Noto Sans" panose="020B0502040504020204" pitchFamily="34"/>
              <a:ea typeface="Noto Sans" panose="020B0502040504020204" pitchFamily="34"/>
              <a:cs typeface="Noto Sans" panose="020B0502040504020204" pitchFamily="34"/>
            </a:endParaRPr>
          </a:p>
        </p:txBody>
      </p:sp>
      <p:sp>
        <p:nvSpPr>
          <p:cNvPr id="171" name="TextBox 170">
            <a:extLst>
              <a:ext uri="{FF2B5EF4-FFF2-40B4-BE49-F238E27FC236}">
                <a16:creationId xmlns:a16="http://schemas.microsoft.com/office/drawing/2014/main" id="{5887FBB0-9FCD-4095-A184-DBD7FB1DD22E}"/>
              </a:ext>
            </a:extLst>
          </p:cNvPr>
          <p:cNvSpPr txBox="1"/>
          <p:nvPr/>
        </p:nvSpPr>
        <p:spPr>
          <a:xfrm>
            <a:off x="8711957" y="448926"/>
            <a:ext cx="1033652" cy="553998"/>
          </a:xfrm>
          <a:prstGeom prst="rect">
            <a:avLst/>
          </a:prstGeom>
          <a:noFill/>
        </p:spPr>
        <p:txBody>
          <a:bodyPr wrap="square" rtlCol="0">
            <a:spAutoFit/>
          </a:bodyPr>
          <a:lstStyle/>
          <a:p>
            <a:pPr lvl="0" algn="ctr">
              <a:defRPr/>
            </a:pPr>
            <a:r>
              <a:rPr lang="en-US" sz="3000" dirty="0">
                <a:latin typeface="Noto Sans" panose="020B0502040504020204" pitchFamily="34"/>
                <a:ea typeface="Noto Sans" panose="020B0502040504020204" pitchFamily="34"/>
                <a:cs typeface="Noto Sans" panose="020B0502040504020204" pitchFamily="34"/>
              </a:rPr>
              <a:t>04</a:t>
            </a:r>
            <a:endParaRPr lang="en-GB" sz="3000" dirty="0">
              <a:latin typeface="Noto Sans" panose="020B0502040504020204" pitchFamily="34"/>
              <a:ea typeface="Noto Sans" panose="020B0502040504020204" pitchFamily="34"/>
              <a:cs typeface="Noto Sans" panose="020B0502040504020204" pitchFamily="34"/>
            </a:endParaRPr>
          </a:p>
        </p:txBody>
      </p:sp>
      <p:sp>
        <p:nvSpPr>
          <p:cNvPr id="172" name="TextBox 171">
            <a:extLst>
              <a:ext uri="{FF2B5EF4-FFF2-40B4-BE49-F238E27FC236}">
                <a16:creationId xmlns:a16="http://schemas.microsoft.com/office/drawing/2014/main" id="{BF02C3D4-8338-4FF8-A1C8-C6390D4E80A8}"/>
              </a:ext>
            </a:extLst>
          </p:cNvPr>
          <p:cNvSpPr txBox="1"/>
          <p:nvPr/>
        </p:nvSpPr>
        <p:spPr>
          <a:xfrm>
            <a:off x="246935" y="3076010"/>
            <a:ext cx="1931097" cy="369332"/>
          </a:xfrm>
          <a:prstGeom prst="rect">
            <a:avLst/>
          </a:prstGeom>
          <a:noFill/>
        </p:spPr>
        <p:txBody>
          <a:bodyPr wrap="square" rtlCol="0">
            <a:spAutoFit/>
          </a:bodyPr>
          <a:lstStyle/>
          <a:p>
            <a:r>
              <a:rPr lang="en-IN" b="1" dirty="0"/>
              <a:t>Orientation Week </a:t>
            </a:r>
            <a:endParaRPr lang="en-IN" sz="1600" dirty="0">
              <a:effectLst/>
            </a:endParaRPr>
          </a:p>
        </p:txBody>
      </p:sp>
      <p:sp>
        <p:nvSpPr>
          <p:cNvPr id="173" name="TextBox 172">
            <a:extLst>
              <a:ext uri="{FF2B5EF4-FFF2-40B4-BE49-F238E27FC236}">
                <a16:creationId xmlns:a16="http://schemas.microsoft.com/office/drawing/2014/main" id="{9054FD7B-D1AA-4AA9-9961-99A55CE36CA8}"/>
              </a:ext>
            </a:extLst>
          </p:cNvPr>
          <p:cNvSpPr txBox="1"/>
          <p:nvPr/>
        </p:nvSpPr>
        <p:spPr>
          <a:xfrm>
            <a:off x="2833120" y="1654279"/>
            <a:ext cx="2277364" cy="830997"/>
          </a:xfrm>
          <a:prstGeom prst="rect">
            <a:avLst/>
          </a:prstGeom>
          <a:noFill/>
        </p:spPr>
        <p:txBody>
          <a:bodyPr wrap="square" rtlCol="0">
            <a:spAutoFit/>
          </a:bodyPr>
          <a:lstStyle/>
          <a:p>
            <a:r>
              <a:rPr lang="en-IN" sz="1600" b="1" dirty="0"/>
              <a:t>Perform the Assessments and Tasks towards Projects</a:t>
            </a:r>
            <a:endParaRPr lang="en-IN" sz="1400" dirty="0">
              <a:effectLst/>
            </a:endParaRPr>
          </a:p>
        </p:txBody>
      </p:sp>
      <p:sp>
        <p:nvSpPr>
          <p:cNvPr id="174" name="TextBox 173">
            <a:extLst>
              <a:ext uri="{FF2B5EF4-FFF2-40B4-BE49-F238E27FC236}">
                <a16:creationId xmlns:a16="http://schemas.microsoft.com/office/drawing/2014/main" id="{3C1B6BF5-2395-48D1-8167-2E655E71AE64}"/>
              </a:ext>
            </a:extLst>
          </p:cNvPr>
          <p:cNvSpPr txBox="1"/>
          <p:nvPr/>
        </p:nvSpPr>
        <p:spPr>
          <a:xfrm>
            <a:off x="9082140" y="3382900"/>
            <a:ext cx="1931097" cy="646331"/>
          </a:xfrm>
          <a:prstGeom prst="rect">
            <a:avLst/>
          </a:prstGeom>
          <a:noFill/>
        </p:spPr>
        <p:txBody>
          <a:bodyPr wrap="square" rtlCol="0">
            <a:spAutoFit/>
          </a:bodyPr>
          <a:lstStyle/>
          <a:p>
            <a:r>
              <a:rPr lang="en-IN" b="1" dirty="0"/>
              <a:t>Weekly Goals and Studies</a:t>
            </a:r>
            <a:endParaRPr lang="en-IN" sz="1600" dirty="0">
              <a:effectLst/>
            </a:endParaRPr>
          </a:p>
        </p:txBody>
      </p:sp>
      <p:sp>
        <p:nvSpPr>
          <p:cNvPr id="175" name="TextBox 174">
            <a:extLst>
              <a:ext uri="{FF2B5EF4-FFF2-40B4-BE49-F238E27FC236}">
                <a16:creationId xmlns:a16="http://schemas.microsoft.com/office/drawing/2014/main" id="{33BF5552-C7F7-49A5-894F-2B394E6519A3}"/>
              </a:ext>
            </a:extLst>
          </p:cNvPr>
          <p:cNvSpPr txBox="1"/>
          <p:nvPr/>
        </p:nvSpPr>
        <p:spPr>
          <a:xfrm>
            <a:off x="10046720" y="1087013"/>
            <a:ext cx="1931097" cy="553998"/>
          </a:xfrm>
          <a:prstGeom prst="rect">
            <a:avLst/>
          </a:prstGeom>
          <a:noFill/>
        </p:spPr>
        <p:txBody>
          <a:bodyPr wrap="square" rtlCol="0">
            <a:spAutoFit/>
          </a:bodyPr>
          <a:lstStyle>
            <a:defPPr>
              <a:defRPr lang="en-US"/>
            </a:defPPr>
            <a:lvl1pPr>
              <a:defRPr sz="1600" b="1"/>
            </a:lvl1pPr>
          </a:lstStyle>
          <a:p>
            <a:r>
              <a:rPr lang="en-US" dirty="0"/>
              <a:t>Final Certification Exam</a:t>
            </a:r>
            <a:endParaRPr lang="en-GB" dirty="0"/>
          </a:p>
        </p:txBody>
      </p:sp>
      <p:sp>
        <p:nvSpPr>
          <p:cNvPr id="176" name="Rectangle 175">
            <a:extLst>
              <a:ext uri="{FF2B5EF4-FFF2-40B4-BE49-F238E27FC236}">
                <a16:creationId xmlns:a16="http://schemas.microsoft.com/office/drawing/2014/main" id="{0F1C02BF-ADCA-4784-82C1-18A60CAAAFAC}"/>
              </a:ext>
            </a:extLst>
          </p:cNvPr>
          <p:cNvSpPr/>
          <p:nvPr/>
        </p:nvSpPr>
        <p:spPr>
          <a:xfrm>
            <a:off x="340954" y="2916928"/>
            <a:ext cx="1754928" cy="855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830A12B6-2C82-4BF0-A17A-4930AA6602B9}"/>
              </a:ext>
            </a:extLst>
          </p:cNvPr>
          <p:cNvSpPr/>
          <p:nvPr/>
        </p:nvSpPr>
        <p:spPr>
          <a:xfrm>
            <a:off x="2927139" y="1512131"/>
            <a:ext cx="1754928" cy="8558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B04BB237-9E0E-4CAD-9DCF-40C7C26E38F5}"/>
              </a:ext>
            </a:extLst>
          </p:cNvPr>
          <p:cNvSpPr/>
          <p:nvPr/>
        </p:nvSpPr>
        <p:spPr>
          <a:xfrm>
            <a:off x="9159226" y="3223818"/>
            <a:ext cx="1754928" cy="855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46CE52EB-9596-4C92-8DBD-E4BF8F7C3889}"/>
              </a:ext>
            </a:extLst>
          </p:cNvPr>
          <p:cNvSpPr/>
          <p:nvPr/>
        </p:nvSpPr>
        <p:spPr>
          <a:xfrm>
            <a:off x="10140740" y="970263"/>
            <a:ext cx="1754928" cy="855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10C81EF6-39DB-C64F-B46B-118DC8771344}"/>
              </a:ext>
            </a:extLst>
          </p:cNvPr>
          <p:cNvSpPr/>
          <p:nvPr/>
        </p:nvSpPr>
        <p:spPr>
          <a:xfrm>
            <a:off x="164151" y="278713"/>
            <a:ext cx="3371692" cy="646331"/>
          </a:xfrm>
          <a:prstGeom prst="rect">
            <a:avLst/>
          </a:prstGeom>
        </p:spPr>
        <p:txBody>
          <a:bodyPr wrap="none">
            <a:spAutoFit/>
          </a:bodyPr>
          <a:lstStyle/>
          <a:p>
            <a:r>
              <a:rPr lang="en-IN" sz="3600" dirty="0">
                <a:solidFill>
                  <a:srgbClr val="00387C"/>
                </a:solidFill>
                <a:effectLst/>
                <a:latin typeface="RecklessTRIAL"/>
              </a:rPr>
              <a:t>Learning Journey</a:t>
            </a:r>
            <a:endParaRPr lang="en-IN" sz="3600" dirty="0">
              <a:effectLst/>
            </a:endParaRPr>
          </a:p>
        </p:txBody>
      </p:sp>
    </p:spTree>
    <p:extLst>
      <p:ext uri="{BB962C8B-B14F-4D97-AF65-F5344CB8AC3E}">
        <p14:creationId xmlns:p14="http://schemas.microsoft.com/office/powerpoint/2010/main" val="3033824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163CCB-8C24-C646-9954-62F620C260DE}"/>
              </a:ext>
            </a:extLst>
          </p:cNvPr>
          <p:cNvSpPr/>
          <p:nvPr/>
        </p:nvSpPr>
        <p:spPr>
          <a:xfrm>
            <a:off x="164151" y="278713"/>
            <a:ext cx="1334020" cy="646331"/>
          </a:xfrm>
          <a:prstGeom prst="rect">
            <a:avLst/>
          </a:prstGeom>
        </p:spPr>
        <p:txBody>
          <a:bodyPr wrap="none">
            <a:spAutoFit/>
          </a:bodyPr>
          <a:lstStyle/>
          <a:p>
            <a:r>
              <a:rPr lang="en-IN" sz="3600" dirty="0">
                <a:solidFill>
                  <a:srgbClr val="00387C"/>
                </a:solidFill>
                <a:effectLst/>
                <a:latin typeface="RecklessTRIAL"/>
              </a:rPr>
              <a:t>About</a:t>
            </a:r>
            <a:endParaRPr lang="en-IN" sz="3600" dirty="0">
              <a:effectLst/>
            </a:endParaRPr>
          </a:p>
        </p:txBody>
      </p:sp>
      <p:pic>
        <p:nvPicPr>
          <p:cNvPr id="3" name="Picture 2">
            <a:extLst>
              <a:ext uri="{FF2B5EF4-FFF2-40B4-BE49-F238E27FC236}">
                <a16:creationId xmlns:a16="http://schemas.microsoft.com/office/drawing/2014/main" id="{388E6B88-C666-D94D-805B-B278A27523FF}"/>
              </a:ext>
            </a:extLst>
          </p:cNvPr>
          <p:cNvPicPr>
            <a:picLocks noChangeAspect="1"/>
          </p:cNvPicPr>
          <p:nvPr/>
        </p:nvPicPr>
        <p:blipFill>
          <a:blip r:embed="rId2"/>
          <a:stretch>
            <a:fillRect/>
          </a:stretch>
        </p:blipFill>
        <p:spPr>
          <a:xfrm>
            <a:off x="164151" y="1018376"/>
            <a:ext cx="1132874" cy="1126615"/>
          </a:xfrm>
          <a:prstGeom prst="rect">
            <a:avLst/>
          </a:prstGeom>
        </p:spPr>
      </p:pic>
      <p:sp>
        <p:nvSpPr>
          <p:cNvPr id="2" name="Rectangle 1">
            <a:extLst>
              <a:ext uri="{FF2B5EF4-FFF2-40B4-BE49-F238E27FC236}">
                <a16:creationId xmlns:a16="http://schemas.microsoft.com/office/drawing/2014/main" id="{0CB73674-6E4B-6C47-87DC-852FE633B8F1}"/>
              </a:ext>
            </a:extLst>
          </p:cNvPr>
          <p:cNvSpPr/>
          <p:nvPr/>
        </p:nvSpPr>
        <p:spPr>
          <a:xfrm>
            <a:off x="164151" y="2238323"/>
            <a:ext cx="4383135" cy="3416320"/>
          </a:xfrm>
          <a:prstGeom prst="rect">
            <a:avLst/>
          </a:prstGeom>
        </p:spPr>
        <p:txBody>
          <a:bodyPr wrap="square">
            <a:spAutoFit/>
          </a:bodyPr>
          <a:lstStyle/>
          <a:p>
            <a:r>
              <a:rPr lang="en-IN" b="0" i="0" dirty="0">
                <a:solidFill>
                  <a:srgbClr val="556575"/>
                </a:solidFill>
                <a:effectLst/>
                <a:latin typeface="Fira Sans"/>
              </a:rPr>
              <a:t>Goa Institute of Management is a leading business school focused on transforming and improving management education.</a:t>
            </a:r>
          </a:p>
          <a:p>
            <a:r>
              <a:rPr lang="en-IN" b="0" i="0" dirty="0">
                <a:solidFill>
                  <a:srgbClr val="556575"/>
                </a:solidFill>
                <a:effectLst/>
                <a:latin typeface="Fira Sans"/>
              </a:rPr>
              <a:t>Rated among the 'Best B-Schools for the World' in the </a:t>
            </a:r>
            <a:r>
              <a:rPr lang="en-IN" b="0" i="0" u="none" strike="noStrike" dirty="0">
                <a:solidFill>
                  <a:srgbClr val="0066CC"/>
                </a:solidFill>
                <a:effectLst/>
                <a:latin typeface="Fira Sans"/>
                <a:hlinkClick r:id="rId3" tooltip="PIR 2023 Report"/>
              </a:rPr>
              <a:t>Positive Impact Rating 202</a:t>
            </a:r>
            <a:r>
              <a:rPr lang="en-IN" b="0" i="0" dirty="0">
                <a:solidFill>
                  <a:srgbClr val="556575"/>
                </a:solidFill>
                <a:effectLst/>
                <a:latin typeface="Fira Sans"/>
              </a:rPr>
              <a:t>3, GIM endeavours to have a positive impact on the society through its 6 programs getting agile leaders ready for the world.</a:t>
            </a:r>
          </a:p>
          <a:p>
            <a:endParaRPr lang="en-IN" b="0" i="0" dirty="0">
              <a:solidFill>
                <a:srgbClr val="556575"/>
              </a:solidFill>
              <a:effectLst/>
              <a:latin typeface="Fira Sans"/>
            </a:endParaRPr>
          </a:p>
          <a:p>
            <a:r>
              <a:rPr lang="en-IN" b="0" i="0" dirty="0">
                <a:solidFill>
                  <a:srgbClr val="556575"/>
                </a:solidFill>
                <a:effectLst/>
                <a:latin typeface="Fira Sans"/>
              </a:rPr>
              <a:t>This year,</a:t>
            </a:r>
            <a:r>
              <a:rPr lang="en-IN" b="1" dirty="0">
                <a:solidFill>
                  <a:srgbClr val="B10C2E"/>
                </a:solidFill>
                <a:latin typeface="Fira Sans"/>
              </a:rPr>
              <a:t> 21% </a:t>
            </a:r>
            <a:r>
              <a:rPr lang="en-IN" dirty="0">
                <a:solidFill>
                  <a:srgbClr val="556575"/>
                </a:solidFill>
                <a:latin typeface="Fira Sans"/>
              </a:rPr>
              <a:t>PGDM Students received PPOs </a:t>
            </a:r>
            <a:r>
              <a:rPr lang="en-IN" b="1" dirty="0">
                <a:solidFill>
                  <a:srgbClr val="B10C2E"/>
                </a:solidFill>
                <a:latin typeface="Fira Sans"/>
              </a:rPr>
              <a:t>55 L </a:t>
            </a:r>
            <a:r>
              <a:rPr lang="en-IN" dirty="0">
                <a:solidFill>
                  <a:srgbClr val="556575"/>
                </a:solidFill>
                <a:latin typeface="Fira Sans"/>
              </a:rPr>
              <a:t>Highest Package.</a:t>
            </a:r>
          </a:p>
          <a:p>
            <a:endParaRPr lang="en-IN" b="0" i="0" dirty="0">
              <a:solidFill>
                <a:srgbClr val="556575"/>
              </a:solidFill>
              <a:effectLst/>
              <a:latin typeface="Fira Sans"/>
            </a:endParaRPr>
          </a:p>
        </p:txBody>
      </p:sp>
      <p:pic>
        <p:nvPicPr>
          <p:cNvPr id="7" name="Picture 6">
            <a:extLst>
              <a:ext uri="{FF2B5EF4-FFF2-40B4-BE49-F238E27FC236}">
                <a16:creationId xmlns:a16="http://schemas.microsoft.com/office/drawing/2014/main" id="{6A37F4D5-F6FE-E04E-9E5A-81A5564BEAC5}"/>
              </a:ext>
            </a:extLst>
          </p:cNvPr>
          <p:cNvPicPr>
            <a:picLocks noChangeAspect="1"/>
          </p:cNvPicPr>
          <p:nvPr/>
        </p:nvPicPr>
        <p:blipFill>
          <a:blip r:embed="rId4"/>
          <a:stretch>
            <a:fillRect/>
          </a:stretch>
        </p:blipFill>
        <p:spPr>
          <a:xfrm>
            <a:off x="6427270" y="994954"/>
            <a:ext cx="1196347" cy="1150037"/>
          </a:xfrm>
          <a:prstGeom prst="rect">
            <a:avLst/>
          </a:prstGeom>
        </p:spPr>
      </p:pic>
      <p:sp>
        <p:nvSpPr>
          <p:cNvPr id="8" name="Rectangle 7">
            <a:extLst>
              <a:ext uri="{FF2B5EF4-FFF2-40B4-BE49-F238E27FC236}">
                <a16:creationId xmlns:a16="http://schemas.microsoft.com/office/drawing/2014/main" id="{35EFA859-3E80-A14B-A75D-0AEDA6CCF151}"/>
              </a:ext>
            </a:extLst>
          </p:cNvPr>
          <p:cNvSpPr/>
          <p:nvPr/>
        </p:nvSpPr>
        <p:spPr>
          <a:xfrm>
            <a:off x="6575339" y="2144991"/>
            <a:ext cx="5447785" cy="3139321"/>
          </a:xfrm>
          <a:prstGeom prst="rect">
            <a:avLst/>
          </a:prstGeom>
        </p:spPr>
        <p:txBody>
          <a:bodyPr wrap="square">
            <a:spAutoFit/>
          </a:bodyPr>
          <a:lstStyle/>
          <a:p>
            <a:r>
              <a:rPr lang="en-IN" b="0" i="0" dirty="0">
                <a:solidFill>
                  <a:srgbClr val="556575"/>
                </a:solidFill>
                <a:effectLst/>
                <a:latin typeface="Fira Sans"/>
              </a:rPr>
              <a:t>Goa Institute of Management is collaborating with BlackPerl DFIR Private Limited to </a:t>
            </a:r>
            <a:r>
              <a:rPr lang="en-IN" dirty="0">
                <a:solidFill>
                  <a:srgbClr val="556575"/>
                </a:solidFill>
                <a:latin typeface="Fira Sans"/>
              </a:rPr>
              <a:t>to offer a portfolio of high-impact online programmes. BlackPerl is India’s Only Cyber Education Brand who has trained more than 16,000 students and industry professional in last one year with high quality, industry driven, job ready, practical oriented programmes. Working with BlackPerl gives GIM the advantage of broadening its access beyond their on-campus offerings in a collaborative and engaging format that stays true to the quality of GIM online programme.</a:t>
            </a:r>
          </a:p>
        </p:txBody>
      </p:sp>
    </p:spTree>
    <p:extLst>
      <p:ext uri="{BB962C8B-B14F-4D97-AF65-F5344CB8AC3E}">
        <p14:creationId xmlns:p14="http://schemas.microsoft.com/office/powerpoint/2010/main" val="3805506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B50B373-287A-CB4B-87B9-0744321AE441}"/>
              </a:ext>
            </a:extLst>
          </p:cNvPr>
          <p:cNvSpPr/>
          <p:nvPr/>
        </p:nvSpPr>
        <p:spPr>
          <a:xfrm>
            <a:off x="164151" y="278713"/>
            <a:ext cx="4360361" cy="646331"/>
          </a:xfrm>
          <a:prstGeom prst="rect">
            <a:avLst/>
          </a:prstGeom>
        </p:spPr>
        <p:txBody>
          <a:bodyPr wrap="none">
            <a:spAutoFit/>
          </a:bodyPr>
          <a:lstStyle/>
          <a:p>
            <a:r>
              <a:rPr lang="en-IN" sz="3600" dirty="0">
                <a:solidFill>
                  <a:srgbClr val="00387C"/>
                </a:solidFill>
                <a:latin typeface="RecklessTRIAL"/>
              </a:rPr>
              <a:t>Programme Overview </a:t>
            </a:r>
            <a:endParaRPr lang="en-IN" sz="3600" dirty="0">
              <a:effectLst/>
            </a:endParaRPr>
          </a:p>
        </p:txBody>
      </p:sp>
      <p:sp>
        <p:nvSpPr>
          <p:cNvPr id="5" name="Rectangle 4">
            <a:extLst>
              <a:ext uri="{FF2B5EF4-FFF2-40B4-BE49-F238E27FC236}">
                <a16:creationId xmlns:a16="http://schemas.microsoft.com/office/drawing/2014/main" id="{DECD1340-9255-CD48-9DB4-6D442416196F}"/>
              </a:ext>
            </a:extLst>
          </p:cNvPr>
          <p:cNvSpPr/>
          <p:nvPr/>
        </p:nvSpPr>
        <p:spPr>
          <a:xfrm>
            <a:off x="164151" y="1015468"/>
            <a:ext cx="11871330" cy="3139321"/>
          </a:xfrm>
          <a:prstGeom prst="rect">
            <a:avLst/>
          </a:prstGeom>
        </p:spPr>
        <p:txBody>
          <a:bodyPr wrap="square">
            <a:spAutoFit/>
          </a:bodyPr>
          <a:lstStyle/>
          <a:p>
            <a:r>
              <a:rPr lang="en-IN" dirty="0"/>
              <a:t>The global cybersecurity market is set to grow significantly—from </a:t>
            </a:r>
            <a:r>
              <a:rPr lang="en-IN" b="1" dirty="0"/>
              <a:t>$183 billion </a:t>
            </a:r>
            <a:r>
              <a:rPr lang="en-IN" dirty="0"/>
              <a:t>in </a:t>
            </a:r>
            <a:r>
              <a:rPr lang="en-IN" b="1" dirty="0"/>
              <a:t>2024</a:t>
            </a:r>
            <a:r>
              <a:rPr lang="en-IN" dirty="0"/>
              <a:t> to </a:t>
            </a:r>
            <a:r>
              <a:rPr lang="en-IN" b="1" dirty="0"/>
              <a:t>$292 billion </a:t>
            </a:r>
            <a:r>
              <a:rPr lang="en-IN" dirty="0"/>
              <a:t>by </a:t>
            </a:r>
            <a:r>
              <a:rPr lang="en-IN" b="1" dirty="0"/>
              <a:t>2028</a:t>
            </a:r>
            <a:r>
              <a:rPr lang="en-IN" dirty="0"/>
              <a:t>—driven by a rising wave of cyber threats impacting critical systems and services around the world. As these threats grow in scale and complexity, there is a soaring need for skilled cybersecurity leaders who can detect, prevent, and respond to attacks effectively.</a:t>
            </a:r>
          </a:p>
          <a:p>
            <a:r>
              <a:rPr lang="en-IN" dirty="0"/>
              <a:t>In response to this urgent need, GIM has partnered with BlackPerl to launch the </a:t>
            </a:r>
            <a:r>
              <a:rPr lang="en-IN" b="1" dirty="0"/>
              <a:t>Advanced Cybersecurity Program for Leaders</a:t>
            </a:r>
            <a:r>
              <a:rPr lang="en-IN" dirty="0"/>
              <a:t>, a forward-looking initiative designed to equip professionals with the skills to lead in this evolving landscape. The program integrates cutting-edge topics like Artificial Intelligence (AI) and Generative AI, enabling participants to strengthen their organization’s cyber resilience.</a:t>
            </a:r>
          </a:p>
          <a:p>
            <a:r>
              <a:rPr lang="en-IN" dirty="0"/>
              <a:t>This intensive program offers a well-rounded curriculum that covers key areas such as cybersecurity governance, risk and compliance, and the strategic use of AI for smarter decision-making. It’s designed to empower you with the knowledge and leadership capabilities needed to build strong cybersecurity teams and take on high-impact roles in the industry.</a:t>
            </a:r>
          </a:p>
        </p:txBody>
      </p:sp>
      <p:sp>
        <p:nvSpPr>
          <p:cNvPr id="6" name="Rectangle 5">
            <a:extLst>
              <a:ext uri="{FF2B5EF4-FFF2-40B4-BE49-F238E27FC236}">
                <a16:creationId xmlns:a16="http://schemas.microsoft.com/office/drawing/2014/main" id="{2087F16F-143D-3B4D-A5FE-97CD30F90B9F}"/>
              </a:ext>
            </a:extLst>
          </p:cNvPr>
          <p:cNvSpPr/>
          <p:nvPr/>
        </p:nvSpPr>
        <p:spPr>
          <a:xfrm>
            <a:off x="284205" y="4154789"/>
            <a:ext cx="11627709" cy="257964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According to IBM's 2023 Cost of a Data Breach Report</a:t>
            </a:r>
            <a:r>
              <a:rPr lang="en-IN" sz="2400" dirty="0"/>
              <a:t>, the global average cost of a data breach reached </a:t>
            </a:r>
            <a:r>
              <a:rPr lang="en-IN" sz="2400" b="1" dirty="0"/>
              <a:t>$4.45 million</a:t>
            </a:r>
            <a:r>
              <a:rPr lang="en-IN" sz="2400" dirty="0"/>
              <a:t>—a </a:t>
            </a:r>
            <a:r>
              <a:rPr lang="en-IN" sz="2400" b="1" dirty="0"/>
              <a:t>15% increase over three years</a:t>
            </a:r>
            <a:r>
              <a:rPr lang="en-IN" sz="2400" dirty="0"/>
              <a:t>. Alarmingly, </a:t>
            </a:r>
            <a:r>
              <a:rPr lang="en-IN" sz="2400" b="1" dirty="0"/>
              <a:t>51% of organizations are planning to increase security investments</a:t>
            </a:r>
            <a:r>
              <a:rPr lang="en-IN" sz="2400" dirty="0"/>
              <a:t> in areas like incident response, threat detection, and employee training, indicating a growing urgency to mitigate risk.</a:t>
            </a:r>
            <a:endParaRPr lang="en-US" sz="2400" dirty="0"/>
          </a:p>
        </p:txBody>
      </p:sp>
    </p:spTree>
    <p:extLst>
      <p:ext uri="{BB962C8B-B14F-4D97-AF65-F5344CB8AC3E}">
        <p14:creationId xmlns:p14="http://schemas.microsoft.com/office/powerpoint/2010/main" val="1585989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C05A6F-1527-2C46-9543-C29E6DA1CECC}"/>
              </a:ext>
            </a:extLst>
          </p:cNvPr>
          <p:cNvSpPr/>
          <p:nvPr/>
        </p:nvSpPr>
        <p:spPr>
          <a:xfrm>
            <a:off x="164151" y="278713"/>
            <a:ext cx="11582979" cy="1200329"/>
          </a:xfrm>
          <a:prstGeom prst="rect">
            <a:avLst/>
          </a:prstGeom>
        </p:spPr>
        <p:txBody>
          <a:bodyPr wrap="none">
            <a:spAutoFit/>
          </a:bodyPr>
          <a:lstStyle/>
          <a:p>
            <a:r>
              <a:rPr lang="en-IN" sz="3600" dirty="0">
                <a:solidFill>
                  <a:srgbClr val="00387C"/>
                </a:solidFill>
                <a:effectLst/>
                <a:latin typeface="RecklessTRIAL"/>
              </a:rPr>
              <a:t>Apply for the GIM’s Advanced Cyber Security Programme for </a:t>
            </a:r>
          </a:p>
          <a:p>
            <a:r>
              <a:rPr lang="en-IN" sz="3600" dirty="0">
                <a:solidFill>
                  <a:srgbClr val="00387C"/>
                </a:solidFill>
                <a:effectLst/>
                <a:latin typeface="RecklessTRIAL"/>
              </a:rPr>
              <a:t>Leaders’ here </a:t>
            </a:r>
            <a:endParaRPr lang="en-IN" sz="3600" dirty="0">
              <a:effectLst/>
            </a:endParaRPr>
          </a:p>
        </p:txBody>
      </p:sp>
      <p:sp>
        <p:nvSpPr>
          <p:cNvPr id="5" name="Rectangle 4">
            <a:extLst>
              <a:ext uri="{FF2B5EF4-FFF2-40B4-BE49-F238E27FC236}">
                <a16:creationId xmlns:a16="http://schemas.microsoft.com/office/drawing/2014/main" id="{57A190F7-4229-6440-9EAE-47589341CB31}"/>
              </a:ext>
            </a:extLst>
          </p:cNvPr>
          <p:cNvSpPr/>
          <p:nvPr/>
        </p:nvSpPr>
        <p:spPr>
          <a:xfrm>
            <a:off x="3632887" y="1902941"/>
            <a:ext cx="442371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Apply Now</a:t>
            </a:r>
          </a:p>
        </p:txBody>
      </p:sp>
      <p:sp>
        <p:nvSpPr>
          <p:cNvPr id="6" name="Rectangle 5">
            <a:extLst>
              <a:ext uri="{FF2B5EF4-FFF2-40B4-BE49-F238E27FC236}">
                <a16:creationId xmlns:a16="http://schemas.microsoft.com/office/drawing/2014/main" id="{A2F95BFE-EC36-694E-B40F-6ADE0BF72ADD}"/>
              </a:ext>
            </a:extLst>
          </p:cNvPr>
          <p:cNvSpPr/>
          <p:nvPr/>
        </p:nvSpPr>
        <p:spPr>
          <a:xfrm>
            <a:off x="164151" y="3241240"/>
            <a:ext cx="6728262" cy="1754326"/>
          </a:xfrm>
          <a:prstGeom prst="rect">
            <a:avLst/>
          </a:prstGeom>
        </p:spPr>
        <p:txBody>
          <a:bodyPr wrap="square">
            <a:spAutoFit/>
          </a:bodyPr>
          <a:lstStyle/>
          <a:p>
            <a:r>
              <a:rPr lang="en-IN" sz="3600" dirty="0">
                <a:solidFill>
                  <a:srgbClr val="00387C"/>
                </a:solidFill>
                <a:effectLst/>
                <a:latin typeface="RecklessTRIAL"/>
              </a:rPr>
              <a:t>Email: </a:t>
            </a:r>
            <a:r>
              <a:rPr lang="en-IN" sz="3200" dirty="0"/>
              <a:t>cybersecurityonline@gim.ac.in</a:t>
            </a:r>
            <a:endParaRPr lang="en-IN" sz="3200" dirty="0">
              <a:solidFill>
                <a:srgbClr val="00387C"/>
              </a:solidFill>
              <a:effectLst/>
              <a:latin typeface="RecklessTRIAL"/>
            </a:endParaRPr>
          </a:p>
          <a:p>
            <a:r>
              <a:rPr lang="en-IN" sz="3600" dirty="0">
                <a:solidFill>
                  <a:srgbClr val="00387C"/>
                </a:solidFill>
                <a:latin typeface="RecklessTRIAL"/>
              </a:rPr>
              <a:t>Contact: </a:t>
            </a:r>
            <a:r>
              <a:rPr lang="en-IN" sz="3200" dirty="0"/>
              <a:t>+91-9960197556</a:t>
            </a:r>
            <a:endParaRPr lang="en-IN" sz="3200" dirty="0">
              <a:solidFill>
                <a:srgbClr val="00387C"/>
              </a:solidFill>
              <a:effectLst/>
              <a:latin typeface="RecklessTRIAL"/>
            </a:endParaRPr>
          </a:p>
          <a:p>
            <a:endParaRPr lang="en-IN" sz="3600" dirty="0">
              <a:effectLst/>
            </a:endParaRPr>
          </a:p>
        </p:txBody>
      </p:sp>
      <p:pic>
        <p:nvPicPr>
          <p:cNvPr id="7" name="Picture 6">
            <a:extLst>
              <a:ext uri="{FF2B5EF4-FFF2-40B4-BE49-F238E27FC236}">
                <a16:creationId xmlns:a16="http://schemas.microsoft.com/office/drawing/2014/main" id="{E65D4358-EFF5-104F-87E5-6232C9CDFB94}"/>
              </a:ext>
            </a:extLst>
          </p:cNvPr>
          <p:cNvPicPr>
            <a:picLocks noChangeAspect="1"/>
          </p:cNvPicPr>
          <p:nvPr/>
        </p:nvPicPr>
        <p:blipFill>
          <a:blip r:embed="rId2"/>
          <a:stretch>
            <a:fillRect/>
          </a:stretch>
        </p:blipFill>
        <p:spPr>
          <a:xfrm>
            <a:off x="10185916" y="878877"/>
            <a:ext cx="1664214" cy="1655019"/>
          </a:xfrm>
          <a:prstGeom prst="rect">
            <a:avLst/>
          </a:prstGeom>
        </p:spPr>
      </p:pic>
      <p:sp>
        <p:nvSpPr>
          <p:cNvPr id="8" name="Rectangle 7">
            <a:extLst>
              <a:ext uri="{FF2B5EF4-FFF2-40B4-BE49-F238E27FC236}">
                <a16:creationId xmlns:a16="http://schemas.microsoft.com/office/drawing/2014/main" id="{11D9DBC2-EB68-D04B-90E7-E9C84E54F910}"/>
              </a:ext>
            </a:extLst>
          </p:cNvPr>
          <p:cNvSpPr/>
          <p:nvPr/>
        </p:nvSpPr>
        <p:spPr>
          <a:xfrm>
            <a:off x="7854015" y="6249413"/>
            <a:ext cx="3164008" cy="338554"/>
          </a:xfrm>
          <a:prstGeom prst="rect">
            <a:avLst/>
          </a:prstGeom>
        </p:spPr>
        <p:txBody>
          <a:bodyPr wrap="none">
            <a:spAutoFit/>
          </a:bodyPr>
          <a:lstStyle/>
          <a:p>
            <a:r>
              <a:rPr lang="en-IN" sz="1600" dirty="0">
                <a:solidFill>
                  <a:srgbClr val="00387C"/>
                </a:solidFill>
                <a:effectLst/>
                <a:latin typeface="RecklessTRIAL"/>
              </a:rPr>
              <a:t>In Collaboration with BlackPerl DFIR</a:t>
            </a:r>
            <a:endParaRPr lang="en-IN" sz="1600" dirty="0">
              <a:effectLst/>
            </a:endParaRPr>
          </a:p>
        </p:txBody>
      </p:sp>
      <p:pic>
        <p:nvPicPr>
          <p:cNvPr id="9" name="Picture 8">
            <a:extLst>
              <a:ext uri="{FF2B5EF4-FFF2-40B4-BE49-F238E27FC236}">
                <a16:creationId xmlns:a16="http://schemas.microsoft.com/office/drawing/2014/main" id="{76079E24-D847-434D-B13C-44E1C6A685EA}"/>
              </a:ext>
            </a:extLst>
          </p:cNvPr>
          <p:cNvPicPr>
            <a:picLocks noChangeAspect="1"/>
          </p:cNvPicPr>
          <p:nvPr/>
        </p:nvPicPr>
        <p:blipFill>
          <a:blip r:embed="rId3"/>
          <a:stretch>
            <a:fillRect/>
          </a:stretch>
        </p:blipFill>
        <p:spPr>
          <a:xfrm>
            <a:off x="7947152" y="5120419"/>
            <a:ext cx="1196347" cy="1150037"/>
          </a:xfrm>
          <a:prstGeom prst="rect">
            <a:avLst/>
          </a:prstGeom>
        </p:spPr>
      </p:pic>
    </p:spTree>
    <p:extLst>
      <p:ext uri="{BB962C8B-B14F-4D97-AF65-F5344CB8AC3E}">
        <p14:creationId xmlns:p14="http://schemas.microsoft.com/office/powerpoint/2010/main" val="3418038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5234A35-46AE-4B4C-A7D9-B02AC3ACE901}"/>
              </a:ext>
            </a:extLst>
          </p:cNvPr>
          <p:cNvSpPr/>
          <p:nvPr/>
        </p:nvSpPr>
        <p:spPr>
          <a:xfrm>
            <a:off x="164151" y="278713"/>
            <a:ext cx="4368247" cy="646331"/>
          </a:xfrm>
          <a:prstGeom prst="rect">
            <a:avLst/>
          </a:prstGeom>
        </p:spPr>
        <p:txBody>
          <a:bodyPr wrap="none">
            <a:spAutoFit/>
          </a:bodyPr>
          <a:lstStyle/>
          <a:p>
            <a:r>
              <a:rPr lang="en-IN" sz="3600" dirty="0">
                <a:solidFill>
                  <a:srgbClr val="00387C"/>
                </a:solidFill>
                <a:latin typeface="RecklessTRIAL"/>
              </a:rPr>
              <a:t>Programme Summary </a:t>
            </a:r>
            <a:endParaRPr lang="en-IN" sz="3600" dirty="0">
              <a:effectLst/>
            </a:endParaRPr>
          </a:p>
        </p:txBody>
      </p:sp>
      <p:pic>
        <p:nvPicPr>
          <p:cNvPr id="6" name="Picture 5">
            <a:extLst>
              <a:ext uri="{FF2B5EF4-FFF2-40B4-BE49-F238E27FC236}">
                <a16:creationId xmlns:a16="http://schemas.microsoft.com/office/drawing/2014/main" id="{38BAC2E4-978D-BF41-B0A4-50373B2FAE34}"/>
              </a:ext>
            </a:extLst>
          </p:cNvPr>
          <p:cNvPicPr>
            <a:picLocks noChangeAspect="1"/>
          </p:cNvPicPr>
          <p:nvPr/>
        </p:nvPicPr>
        <p:blipFill>
          <a:blip r:embed="rId2"/>
          <a:stretch>
            <a:fillRect/>
          </a:stretch>
        </p:blipFill>
        <p:spPr>
          <a:xfrm>
            <a:off x="1366627" y="1159822"/>
            <a:ext cx="397129" cy="397129"/>
          </a:xfrm>
          <a:prstGeom prst="rect">
            <a:avLst/>
          </a:prstGeom>
        </p:spPr>
      </p:pic>
      <p:sp>
        <p:nvSpPr>
          <p:cNvPr id="7" name="Rectangle 6">
            <a:extLst>
              <a:ext uri="{FF2B5EF4-FFF2-40B4-BE49-F238E27FC236}">
                <a16:creationId xmlns:a16="http://schemas.microsoft.com/office/drawing/2014/main" id="{4875FF55-EA12-A84B-93D3-5DCBF239653B}"/>
              </a:ext>
            </a:extLst>
          </p:cNvPr>
          <p:cNvSpPr/>
          <p:nvPr/>
        </p:nvSpPr>
        <p:spPr>
          <a:xfrm>
            <a:off x="831416" y="1556951"/>
            <a:ext cx="1665264" cy="369332"/>
          </a:xfrm>
          <a:prstGeom prst="rect">
            <a:avLst/>
          </a:prstGeom>
        </p:spPr>
        <p:txBody>
          <a:bodyPr wrap="none">
            <a:spAutoFit/>
          </a:bodyPr>
          <a:lstStyle/>
          <a:p>
            <a:r>
              <a:rPr lang="en-IN" b="1" dirty="0">
                <a:latin typeface="Inter"/>
              </a:rPr>
              <a:t>Institute Name </a:t>
            </a:r>
            <a:endParaRPr lang="en-IN" dirty="0">
              <a:effectLst/>
            </a:endParaRPr>
          </a:p>
        </p:txBody>
      </p:sp>
      <p:sp>
        <p:nvSpPr>
          <p:cNvPr id="8" name="Rectangle 7">
            <a:extLst>
              <a:ext uri="{FF2B5EF4-FFF2-40B4-BE49-F238E27FC236}">
                <a16:creationId xmlns:a16="http://schemas.microsoft.com/office/drawing/2014/main" id="{3C28A6C6-ED6A-2E46-BEB5-DF6DBBB08C2D}"/>
              </a:ext>
            </a:extLst>
          </p:cNvPr>
          <p:cNvSpPr/>
          <p:nvPr/>
        </p:nvSpPr>
        <p:spPr>
          <a:xfrm>
            <a:off x="1339007" y="1815580"/>
            <a:ext cx="452368" cy="276999"/>
          </a:xfrm>
          <a:prstGeom prst="rect">
            <a:avLst/>
          </a:prstGeom>
        </p:spPr>
        <p:txBody>
          <a:bodyPr wrap="none">
            <a:spAutoFit/>
          </a:bodyPr>
          <a:lstStyle/>
          <a:p>
            <a:r>
              <a:rPr lang="en-IN" sz="1200" dirty="0">
                <a:effectLst/>
                <a:latin typeface="Inter"/>
              </a:rPr>
              <a:t>GIM</a:t>
            </a:r>
            <a:endParaRPr lang="en-IN" sz="3600" dirty="0">
              <a:effectLst/>
            </a:endParaRPr>
          </a:p>
        </p:txBody>
      </p:sp>
      <p:pic>
        <p:nvPicPr>
          <p:cNvPr id="10" name="Picture 9">
            <a:extLst>
              <a:ext uri="{FF2B5EF4-FFF2-40B4-BE49-F238E27FC236}">
                <a16:creationId xmlns:a16="http://schemas.microsoft.com/office/drawing/2014/main" id="{17BFA8EC-02CC-D646-91E3-B13F875FC77B}"/>
              </a:ext>
            </a:extLst>
          </p:cNvPr>
          <p:cNvPicPr>
            <a:picLocks noChangeAspect="1"/>
          </p:cNvPicPr>
          <p:nvPr/>
        </p:nvPicPr>
        <p:blipFill>
          <a:blip r:embed="rId3"/>
          <a:stretch>
            <a:fillRect/>
          </a:stretch>
        </p:blipFill>
        <p:spPr>
          <a:xfrm>
            <a:off x="3411388" y="1155696"/>
            <a:ext cx="429741" cy="429741"/>
          </a:xfrm>
          <a:prstGeom prst="rect">
            <a:avLst/>
          </a:prstGeom>
        </p:spPr>
      </p:pic>
      <p:sp>
        <p:nvSpPr>
          <p:cNvPr id="11" name="Rectangle 10">
            <a:extLst>
              <a:ext uri="{FF2B5EF4-FFF2-40B4-BE49-F238E27FC236}">
                <a16:creationId xmlns:a16="http://schemas.microsoft.com/office/drawing/2014/main" id="{DC83B6E0-E27A-F240-9698-845BB512DB69}"/>
              </a:ext>
            </a:extLst>
          </p:cNvPr>
          <p:cNvSpPr/>
          <p:nvPr/>
        </p:nvSpPr>
        <p:spPr>
          <a:xfrm>
            <a:off x="3133567" y="1552825"/>
            <a:ext cx="1025474" cy="369332"/>
          </a:xfrm>
          <a:prstGeom prst="rect">
            <a:avLst/>
          </a:prstGeom>
        </p:spPr>
        <p:txBody>
          <a:bodyPr wrap="none">
            <a:spAutoFit/>
          </a:bodyPr>
          <a:lstStyle/>
          <a:p>
            <a:r>
              <a:rPr lang="en-IN" b="1" dirty="0">
                <a:latin typeface="Inter"/>
              </a:rPr>
              <a:t>Duration</a:t>
            </a:r>
            <a:endParaRPr lang="en-IN" dirty="0">
              <a:effectLst/>
            </a:endParaRPr>
          </a:p>
        </p:txBody>
      </p:sp>
      <p:sp>
        <p:nvSpPr>
          <p:cNvPr id="12" name="Rectangle 11">
            <a:extLst>
              <a:ext uri="{FF2B5EF4-FFF2-40B4-BE49-F238E27FC236}">
                <a16:creationId xmlns:a16="http://schemas.microsoft.com/office/drawing/2014/main" id="{EDFC26A3-61CC-F941-B4ED-5145A61D2B54}"/>
              </a:ext>
            </a:extLst>
          </p:cNvPr>
          <p:cNvSpPr/>
          <p:nvPr/>
        </p:nvSpPr>
        <p:spPr>
          <a:xfrm>
            <a:off x="3244806" y="1802027"/>
            <a:ext cx="791563" cy="276999"/>
          </a:xfrm>
          <a:prstGeom prst="rect">
            <a:avLst/>
          </a:prstGeom>
        </p:spPr>
        <p:txBody>
          <a:bodyPr wrap="none">
            <a:spAutoFit/>
          </a:bodyPr>
          <a:lstStyle/>
          <a:p>
            <a:r>
              <a:rPr lang="en-IN" sz="1200" dirty="0">
                <a:latin typeface="Inter"/>
              </a:rPr>
              <a:t>10 Weeks</a:t>
            </a:r>
            <a:endParaRPr lang="en-IN" sz="3600" dirty="0">
              <a:effectLst/>
            </a:endParaRPr>
          </a:p>
        </p:txBody>
      </p:sp>
      <p:pic>
        <p:nvPicPr>
          <p:cNvPr id="14" name="Picture 13">
            <a:extLst>
              <a:ext uri="{FF2B5EF4-FFF2-40B4-BE49-F238E27FC236}">
                <a16:creationId xmlns:a16="http://schemas.microsoft.com/office/drawing/2014/main" id="{884AAEEC-33C4-2F4F-8D83-2F836F3B296D}"/>
              </a:ext>
            </a:extLst>
          </p:cNvPr>
          <p:cNvPicPr>
            <a:picLocks noChangeAspect="1"/>
          </p:cNvPicPr>
          <p:nvPr/>
        </p:nvPicPr>
        <p:blipFill>
          <a:blip r:embed="rId4"/>
          <a:stretch>
            <a:fillRect/>
          </a:stretch>
        </p:blipFill>
        <p:spPr>
          <a:xfrm>
            <a:off x="5344212" y="1052380"/>
            <a:ext cx="533057" cy="533057"/>
          </a:xfrm>
          <a:prstGeom prst="rect">
            <a:avLst/>
          </a:prstGeom>
        </p:spPr>
      </p:pic>
      <p:sp>
        <p:nvSpPr>
          <p:cNvPr id="15" name="Rectangle 14">
            <a:extLst>
              <a:ext uri="{FF2B5EF4-FFF2-40B4-BE49-F238E27FC236}">
                <a16:creationId xmlns:a16="http://schemas.microsoft.com/office/drawing/2014/main" id="{D524EE79-824F-4942-A639-608689879E97}"/>
              </a:ext>
            </a:extLst>
          </p:cNvPr>
          <p:cNvSpPr/>
          <p:nvPr/>
        </p:nvSpPr>
        <p:spPr>
          <a:xfrm>
            <a:off x="5323478" y="1531372"/>
            <a:ext cx="598882" cy="369332"/>
          </a:xfrm>
          <a:prstGeom prst="rect">
            <a:avLst/>
          </a:prstGeom>
        </p:spPr>
        <p:txBody>
          <a:bodyPr wrap="none">
            <a:spAutoFit/>
          </a:bodyPr>
          <a:lstStyle/>
          <a:p>
            <a:r>
              <a:rPr lang="en-IN" b="1" dirty="0">
                <a:latin typeface="Inter"/>
              </a:rPr>
              <a:t>Cost</a:t>
            </a:r>
            <a:endParaRPr lang="en-IN" dirty="0">
              <a:effectLst/>
            </a:endParaRPr>
          </a:p>
        </p:txBody>
      </p:sp>
      <p:sp>
        <p:nvSpPr>
          <p:cNvPr id="16" name="Rectangle 15">
            <a:extLst>
              <a:ext uri="{FF2B5EF4-FFF2-40B4-BE49-F238E27FC236}">
                <a16:creationId xmlns:a16="http://schemas.microsoft.com/office/drawing/2014/main" id="{42D4ED2A-D747-DD48-84DB-68B5973D8998}"/>
              </a:ext>
            </a:extLst>
          </p:cNvPr>
          <p:cNvSpPr/>
          <p:nvPr/>
        </p:nvSpPr>
        <p:spPr>
          <a:xfrm>
            <a:off x="4991688" y="1762204"/>
            <a:ext cx="1262461" cy="276999"/>
          </a:xfrm>
          <a:prstGeom prst="rect">
            <a:avLst/>
          </a:prstGeom>
        </p:spPr>
        <p:txBody>
          <a:bodyPr wrap="none">
            <a:spAutoFit/>
          </a:bodyPr>
          <a:lstStyle/>
          <a:p>
            <a:r>
              <a:rPr lang="en-IN" sz="1200" dirty="0">
                <a:latin typeface="Inter"/>
              </a:rPr>
              <a:t>INR 50,000 + GST</a:t>
            </a:r>
            <a:endParaRPr lang="en-IN" sz="3600" dirty="0">
              <a:effectLst/>
            </a:endParaRPr>
          </a:p>
        </p:txBody>
      </p:sp>
      <p:sp>
        <p:nvSpPr>
          <p:cNvPr id="17" name="Rectangle 16">
            <a:extLst>
              <a:ext uri="{FF2B5EF4-FFF2-40B4-BE49-F238E27FC236}">
                <a16:creationId xmlns:a16="http://schemas.microsoft.com/office/drawing/2014/main" id="{4193E33E-82BF-404D-8F65-0AF13731E939}"/>
              </a:ext>
            </a:extLst>
          </p:cNvPr>
          <p:cNvSpPr/>
          <p:nvPr/>
        </p:nvSpPr>
        <p:spPr>
          <a:xfrm>
            <a:off x="7009476" y="1531372"/>
            <a:ext cx="1622560" cy="369332"/>
          </a:xfrm>
          <a:prstGeom prst="rect">
            <a:avLst/>
          </a:prstGeom>
        </p:spPr>
        <p:txBody>
          <a:bodyPr wrap="none">
            <a:spAutoFit/>
          </a:bodyPr>
          <a:lstStyle/>
          <a:p>
            <a:r>
              <a:rPr lang="en-IN" b="1" dirty="0">
                <a:effectLst/>
                <a:latin typeface="Inter"/>
              </a:rPr>
              <a:t>Learning </a:t>
            </a:r>
            <a:r>
              <a:rPr lang="en-IN" b="1" dirty="0">
                <a:latin typeface="Inter"/>
              </a:rPr>
              <a:t>Mode</a:t>
            </a:r>
            <a:endParaRPr lang="en-IN" dirty="0">
              <a:effectLst/>
            </a:endParaRPr>
          </a:p>
        </p:txBody>
      </p:sp>
      <p:sp>
        <p:nvSpPr>
          <p:cNvPr id="18" name="Rectangle 17">
            <a:extLst>
              <a:ext uri="{FF2B5EF4-FFF2-40B4-BE49-F238E27FC236}">
                <a16:creationId xmlns:a16="http://schemas.microsoft.com/office/drawing/2014/main" id="{74627093-668F-124E-8E28-65880BE1B963}"/>
              </a:ext>
            </a:extLst>
          </p:cNvPr>
          <p:cNvSpPr/>
          <p:nvPr/>
        </p:nvSpPr>
        <p:spPr>
          <a:xfrm>
            <a:off x="7523238" y="1766669"/>
            <a:ext cx="595035" cy="276999"/>
          </a:xfrm>
          <a:prstGeom prst="rect">
            <a:avLst/>
          </a:prstGeom>
        </p:spPr>
        <p:txBody>
          <a:bodyPr wrap="none">
            <a:spAutoFit/>
          </a:bodyPr>
          <a:lstStyle/>
          <a:p>
            <a:r>
              <a:rPr lang="en-IN" sz="1200" dirty="0">
                <a:latin typeface="Inter"/>
              </a:rPr>
              <a:t>Online</a:t>
            </a:r>
            <a:endParaRPr lang="en-IN" sz="3600" dirty="0">
              <a:effectLst/>
            </a:endParaRPr>
          </a:p>
        </p:txBody>
      </p:sp>
      <p:sp>
        <p:nvSpPr>
          <p:cNvPr id="19" name="Rectangle 18">
            <a:extLst>
              <a:ext uri="{FF2B5EF4-FFF2-40B4-BE49-F238E27FC236}">
                <a16:creationId xmlns:a16="http://schemas.microsoft.com/office/drawing/2014/main" id="{AF27D665-4C22-CE49-9BA6-CAA0F2DD944B}"/>
              </a:ext>
            </a:extLst>
          </p:cNvPr>
          <p:cNvSpPr/>
          <p:nvPr/>
        </p:nvSpPr>
        <p:spPr>
          <a:xfrm>
            <a:off x="9339631" y="1530559"/>
            <a:ext cx="1481239" cy="369332"/>
          </a:xfrm>
          <a:prstGeom prst="rect">
            <a:avLst/>
          </a:prstGeom>
        </p:spPr>
        <p:txBody>
          <a:bodyPr wrap="none">
            <a:spAutoFit/>
          </a:bodyPr>
          <a:lstStyle/>
          <a:p>
            <a:r>
              <a:rPr lang="en-IN" b="1" dirty="0">
                <a:latin typeface="Inter"/>
              </a:rPr>
              <a:t>Weekly Effort</a:t>
            </a:r>
            <a:endParaRPr lang="en-IN" dirty="0">
              <a:effectLst/>
            </a:endParaRPr>
          </a:p>
        </p:txBody>
      </p:sp>
      <p:sp>
        <p:nvSpPr>
          <p:cNvPr id="20" name="Rectangle 19">
            <a:extLst>
              <a:ext uri="{FF2B5EF4-FFF2-40B4-BE49-F238E27FC236}">
                <a16:creationId xmlns:a16="http://schemas.microsoft.com/office/drawing/2014/main" id="{44AAA495-1803-AD42-BE17-51231DB9DDC8}"/>
              </a:ext>
            </a:extLst>
          </p:cNvPr>
          <p:cNvSpPr/>
          <p:nvPr/>
        </p:nvSpPr>
        <p:spPr>
          <a:xfrm>
            <a:off x="9574791" y="1756760"/>
            <a:ext cx="1010918" cy="276999"/>
          </a:xfrm>
          <a:prstGeom prst="rect">
            <a:avLst/>
          </a:prstGeom>
        </p:spPr>
        <p:txBody>
          <a:bodyPr wrap="none">
            <a:spAutoFit/>
          </a:bodyPr>
          <a:lstStyle/>
          <a:p>
            <a:r>
              <a:rPr lang="en-IN" sz="1200" dirty="0">
                <a:latin typeface="Inter"/>
              </a:rPr>
              <a:t>8 to 10 hours</a:t>
            </a:r>
            <a:endParaRPr lang="en-IN" sz="3600" dirty="0">
              <a:effectLst/>
            </a:endParaRPr>
          </a:p>
        </p:txBody>
      </p:sp>
      <p:pic>
        <p:nvPicPr>
          <p:cNvPr id="22" name="Picture 21">
            <a:extLst>
              <a:ext uri="{FF2B5EF4-FFF2-40B4-BE49-F238E27FC236}">
                <a16:creationId xmlns:a16="http://schemas.microsoft.com/office/drawing/2014/main" id="{E55442FC-6944-E846-9141-3819A91D5608}"/>
              </a:ext>
            </a:extLst>
          </p:cNvPr>
          <p:cNvPicPr>
            <a:picLocks noChangeAspect="1"/>
          </p:cNvPicPr>
          <p:nvPr/>
        </p:nvPicPr>
        <p:blipFill>
          <a:blip r:embed="rId5"/>
          <a:stretch>
            <a:fillRect/>
          </a:stretch>
        </p:blipFill>
        <p:spPr>
          <a:xfrm>
            <a:off x="7554209" y="1155696"/>
            <a:ext cx="454454" cy="454454"/>
          </a:xfrm>
          <a:prstGeom prst="rect">
            <a:avLst/>
          </a:prstGeom>
        </p:spPr>
      </p:pic>
      <p:pic>
        <p:nvPicPr>
          <p:cNvPr id="24" name="Picture 23">
            <a:extLst>
              <a:ext uri="{FF2B5EF4-FFF2-40B4-BE49-F238E27FC236}">
                <a16:creationId xmlns:a16="http://schemas.microsoft.com/office/drawing/2014/main" id="{8C82A312-DA8E-6046-892E-95C45E96F098}"/>
              </a:ext>
            </a:extLst>
          </p:cNvPr>
          <p:cNvPicPr>
            <a:picLocks noChangeAspect="1"/>
          </p:cNvPicPr>
          <p:nvPr/>
        </p:nvPicPr>
        <p:blipFill>
          <a:blip r:embed="rId6"/>
          <a:stretch>
            <a:fillRect/>
          </a:stretch>
        </p:blipFill>
        <p:spPr>
          <a:xfrm>
            <a:off x="9730236" y="1087342"/>
            <a:ext cx="605746" cy="605746"/>
          </a:xfrm>
          <a:prstGeom prst="rect">
            <a:avLst/>
          </a:prstGeom>
        </p:spPr>
      </p:pic>
      <p:sp>
        <p:nvSpPr>
          <p:cNvPr id="25" name="Rectangle 24">
            <a:extLst>
              <a:ext uri="{FF2B5EF4-FFF2-40B4-BE49-F238E27FC236}">
                <a16:creationId xmlns:a16="http://schemas.microsoft.com/office/drawing/2014/main" id="{B7D7452C-4BE1-C840-904A-21DB3A140F1F}"/>
              </a:ext>
            </a:extLst>
          </p:cNvPr>
          <p:cNvSpPr/>
          <p:nvPr/>
        </p:nvSpPr>
        <p:spPr>
          <a:xfrm>
            <a:off x="1166462" y="2957384"/>
            <a:ext cx="862865" cy="369332"/>
          </a:xfrm>
          <a:prstGeom prst="rect">
            <a:avLst/>
          </a:prstGeom>
        </p:spPr>
        <p:txBody>
          <a:bodyPr wrap="none">
            <a:spAutoFit/>
          </a:bodyPr>
          <a:lstStyle/>
          <a:p>
            <a:r>
              <a:rPr lang="en-IN" b="1" dirty="0">
                <a:latin typeface="Inter"/>
              </a:rPr>
              <a:t>Faculty</a:t>
            </a:r>
            <a:endParaRPr lang="en-IN" dirty="0">
              <a:effectLst/>
            </a:endParaRPr>
          </a:p>
        </p:txBody>
      </p:sp>
      <p:sp>
        <p:nvSpPr>
          <p:cNvPr id="26" name="Rectangle 25">
            <a:extLst>
              <a:ext uri="{FF2B5EF4-FFF2-40B4-BE49-F238E27FC236}">
                <a16:creationId xmlns:a16="http://schemas.microsoft.com/office/drawing/2014/main" id="{F59CCDE9-4AF5-9949-9ACA-20758C4B5AEC}"/>
              </a:ext>
            </a:extLst>
          </p:cNvPr>
          <p:cNvSpPr/>
          <p:nvPr/>
        </p:nvSpPr>
        <p:spPr>
          <a:xfrm>
            <a:off x="1133311" y="3188216"/>
            <a:ext cx="929165" cy="276999"/>
          </a:xfrm>
          <a:prstGeom prst="rect">
            <a:avLst/>
          </a:prstGeom>
        </p:spPr>
        <p:txBody>
          <a:bodyPr wrap="none">
            <a:spAutoFit/>
          </a:bodyPr>
          <a:lstStyle/>
          <a:p>
            <a:r>
              <a:rPr lang="en-IN" sz="1200" dirty="0">
                <a:effectLst/>
                <a:latin typeface="Inter"/>
              </a:rPr>
              <a:t>GIM Faculty</a:t>
            </a:r>
            <a:endParaRPr lang="en-IN" sz="3600" dirty="0">
              <a:effectLst/>
            </a:endParaRPr>
          </a:p>
        </p:txBody>
      </p:sp>
      <p:sp>
        <p:nvSpPr>
          <p:cNvPr id="27" name="Rectangle 26">
            <a:extLst>
              <a:ext uri="{FF2B5EF4-FFF2-40B4-BE49-F238E27FC236}">
                <a16:creationId xmlns:a16="http://schemas.microsoft.com/office/drawing/2014/main" id="{FB42A522-F754-D34F-87BF-7FA1AB922513}"/>
              </a:ext>
            </a:extLst>
          </p:cNvPr>
          <p:cNvSpPr/>
          <p:nvPr/>
        </p:nvSpPr>
        <p:spPr>
          <a:xfrm>
            <a:off x="2911626" y="2975005"/>
            <a:ext cx="1648272" cy="369332"/>
          </a:xfrm>
          <a:prstGeom prst="rect">
            <a:avLst/>
          </a:prstGeom>
        </p:spPr>
        <p:txBody>
          <a:bodyPr wrap="none">
            <a:spAutoFit/>
          </a:bodyPr>
          <a:lstStyle/>
          <a:p>
            <a:r>
              <a:rPr lang="en-IN" b="1" dirty="0">
                <a:latin typeface="Inter"/>
              </a:rPr>
              <a:t>Industry Expert</a:t>
            </a:r>
            <a:endParaRPr lang="en-IN" dirty="0">
              <a:effectLst/>
            </a:endParaRPr>
          </a:p>
        </p:txBody>
      </p:sp>
      <p:sp>
        <p:nvSpPr>
          <p:cNvPr id="28" name="Rectangle 27">
            <a:extLst>
              <a:ext uri="{FF2B5EF4-FFF2-40B4-BE49-F238E27FC236}">
                <a16:creationId xmlns:a16="http://schemas.microsoft.com/office/drawing/2014/main" id="{73DE8F03-135B-504B-8953-6240A502A562}"/>
              </a:ext>
            </a:extLst>
          </p:cNvPr>
          <p:cNvSpPr/>
          <p:nvPr/>
        </p:nvSpPr>
        <p:spPr>
          <a:xfrm>
            <a:off x="2663595" y="3244935"/>
            <a:ext cx="1959511" cy="461665"/>
          </a:xfrm>
          <a:prstGeom prst="rect">
            <a:avLst/>
          </a:prstGeom>
        </p:spPr>
        <p:txBody>
          <a:bodyPr wrap="none">
            <a:spAutoFit/>
          </a:bodyPr>
          <a:lstStyle/>
          <a:p>
            <a:pPr algn="ctr"/>
            <a:r>
              <a:rPr lang="en-IN" sz="1200" dirty="0">
                <a:effectLst/>
                <a:latin typeface="Inter"/>
              </a:rPr>
              <a:t>Senior Industry Practitioner, </a:t>
            </a:r>
          </a:p>
          <a:p>
            <a:pPr algn="ctr"/>
            <a:r>
              <a:rPr lang="en-IN" sz="1200" dirty="0">
                <a:effectLst/>
                <a:latin typeface="Inter"/>
              </a:rPr>
              <a:t>C-Suits</a:t>
            </a:r>
            <a:endParaRPr lang="en-IN" sz="3600" dirty="0">
              <a:effectLst/>
            </a:endParaRPr>
          </a:p>
        </p:txBody>
      </p:sp>
      <p:sp>
        <p:nvSpPr>
          <p:cNvPr id="29" name="Rectangle 28">
            <a:extLst>
              <a:ext uri="{FF2B5EF4-FFF2-40B4-BE49-F238E27FC236}">
                <a16:creationId xmlns:a16="http://schemas.microsoft.com/office/drawing/2014/main" id="{29FC5D25-19C8-9449-8E70-C303A28A332A}"/>
              </a:ext>
            </a:extLst>
          </p:cNvPr>
          <p:cNvSpPr/>
          <p:nvPr/>
        </p:nvSpPr>
        <p:spPr>
          <a:xfrm>
            <a:off x="4837490" y="2969660"/>
            <a:ext cx="1698029" cy="369332"/>
          </a:xfrm>
          <a:prstGeom prst="rect">
            <a:avLst/>
          </a:prstGeom>
        </p:spPr>
        <p:txBody>
          <a:bodyPr wrap="none">
            <a:spAutoFit/>
          </a:bodyPr>
          <a:lstStyle/>
          <a:p>
            <a:r>
              <a:rPr lang="en-IN" b="1" dirty="0">
                <a:latin typeface="Inter"/>
              </a:rPr>
              <a:t>Program Leader</a:t>
            </a:r>
            <a:endParaRPr lang="en-IN" dirty="0">
              <a:effectLst/>
            </a:endParaRPr>
          </a:p>
        </p:txBody>
      </p:sp>
      <p:sp>
        <p:nvSpPr>
          <p:cNvPr id="30" name="Rectangle 29">
            <a:extLst>
              <a:ext uri="{FF2B5EF4-FFF2-40B4-BE49-F238E27FC236}">
                <a16:creationId xmlns:a16="http://schemas.microsoft.com/office/drawing/2014/main" id="{47F04680-B0C9-AD4E-A99E-1381F326F05B}"/>
              </a:ext>
            </a:extLst>
          </p:cNvPr>
          <p:cNvSpPr/>
          <p:nvPr/>
        </p:nvSpPr>
        <p:spPr>
          <a:xfrm>
            <a:off x="4717601" y="3352278"/>
            <a:ext cx="1849865" cy="461665"/>
          </a:xfrm>
          <a:prstGeom prst="rect">
            <a:avLst/>
          </a:prstGeom>
        </p:spPr>
        <p:txBody>
          <a:bodyPr wrap="none">
            <a:spAutoFit/>
          </a:bodyPr>
          <a:lstStyle/>
          <a:p>
            <a:pPr algn="ctr"/>
            <a:r>
              <a:rPr lang="en-IN" sz="1200" dirty="0">
                <a:latin typeface="Inter"/>
              </a:rPr>
              <a:t>Subject Matter Experts/</a:t>
            </a:r>
          </a:p>
          <a:p>
            <a:pPr algn="ctr"/>
            <a:r>
              <a:rPr lang="en-IN" sz="1200" dirty="0">
                <a:latin typeface="Inter"/>
              </a:rPr>
              <a:t>Mid-industry Practitioners </a:t>
            </a:r>
          </a:p>
        </p:txBody>
      </p:sp>
      <p:sp>
        <p:nvSpPr>
          <p:cNvPr id="31" name="Rectangle 30">
            <a:extLst>
              <a:ext uri="{FF2B5EF4-FFF2-40B4-BE49-F238E27FC236}">
                <a16:creationId xmlns:a16="http://schemas.microsoft.com/office/drawing/2014/main" id="{F99AA24E-438D-B043-BE24-678A0B8ECF78}"/>
              </a:ext>
            </a:extLst>
          </p:cNvPr>
          <p:cNvSpPr/>
          <p:nvPr/>
        </p:nvSpPr>
        <p:spPr>
          <a:xfrm>
            <a:off x="7272911" y="2969660"/>
            <a:ext cx="1055097" cy="369332"/>
          </a:xfrm>
          <a:prstGeom prst="rect">
            <a:avLst/>
          </a:prstGeom>
        </p:spPr>
        <p:txBody>
          <a:bodyPr wrap="none">
            <a:spAutoFit/>
          </a:bodyPr>
          <a:lstStyle/>
          <a:p>
            <a:r>
              <a:rPr lang="en-IN" b="1" dirty="0">
                <a:latin typeface="Inter"/>
              </a:rPr>
              <a:t>Eligibility</a:t>
            </a:r>
            <a:endParaRPr lang="en-IN" dirty="0">
              <a:effectLst/>
            </a:endParaRPr>
          </a:p>
        </p:txBody>
      </p:sp>
      <p:sp>
        <p:nvSpPr>
          <p:cNvPr id="32" name="Rectangle 31">
            <a:extLst>
              <a:ext uri="{FF2B5EF4-FFF2-40B4-BE49-F238E27FC236}">
                <a16:creationId xmlns:a16="http://schemas.microsoft.com/office/drawing/2014/main" id="{C861D7AA-8698-3E48-9D49-51CA2A2A20C5}"/>
              </a:ext>
            </a:extLst>
          </p:cNvPr>
          <p:cNvSpPr/>
          <p:nvPr/>
        </p:nvSpPr>
        <p:spPr>
          <a:xfrm>
            <a:off x="6770704" y="3338992"/>
            <a:ext cx="2148858" cy="276999"/>
          </a:xfrm>
          <a:prstGeom prst="rect">
            <a:avLst/>
          </a:prstGeom>
        </p:spPr>
        <p:txBody>
          <a:bodyPr wrap="none">
            <a:spAutoFit/>
          </a:bodyPr>
          <a:lstStyle/>
          <a:p>
            <a:pPr algn="ctr"/>
            <a:r>
              <a:rPr lang="en-IN" sz="1200" dirty="0">
                <a:latin typeface="Inter"/>
              </a:rPr>
              <a:t>Any Graduate/ Diploma Holder </a:t>
            </a:r>
          </a:p>
        </p:txBody>
      </p:sp>
      <p:sp>
        <p:nvSpPr>
          <p:cNvPr id="33" name="Rectangle 32">
            <a:extLst>
              <a:ext uri="{FF2B5EF4-FFF2-40B4-BE49-F238E27FC236}">
                <a16:creationId xmlns:a16="http://schemas.microsoft.com/office/drawing/2014/main" id="{E3F51DC4-3F03-0247-A4A6-4B57E2F66D6B}"/>
              </a:ext>
            </a:extLst>
          </p:cNvPr>
          <p:cNvSpPr/>
          <p:nvPr/>
        </p:nvSpPr>
        <p:spPr>
          <a:xfrm>
            <a:off x="9481544" y="2927563"/>
            <a:ext cx="1169038" cy="369332"/>
          </a:xfrm>
          <a:prstGeom prst="rect">
            <a:avLst/>
          </a:prstGeom>
        </p:spPr>
        <p:txBody>
          <a:bodyPr wrap="none">
            <a:spAutoFit/>
          </a:bodyPr>
          <a:lstStyle/>
          <a:p>
            <a:r>
              <a:rPr lang="en-IN" b="1" dirty="0">
                <a:latin typeface="Inter"/>
              </a:rPr>
              <a:t>Certificate</a:t>
            </a:r>
            <a:endParaRPr lang="en-IN" dirty="0">
              <a:effectLst/>
            </a:endParaRPr>
          </a:p>
        </p:txBody>
      </p:sp>
      <p:sp>
        <p:nvSpPr>
          <p:cNvPr id="34" name="TextBox 33">
            <a:extLst>
              <a:ext uri="{FF2B5EF4-FFF2-40B4-BE49-F238E27FC236}">
                <a16:creationId xmlns:a16="http://schemas.microsoft.com/office/drawing/2014/main" id="{596559DB-5882-804A-AC2F-AA5B0D01E076}"/>
              </a:ext>
            </a:extLst>
          </p:cNvPr>
          <p:cNvSpPr txBox="1"/>
          <p:nvPr/>
        </p:nvSpPr>
        <p:spPr>
          <a:xfrm>
            <a:off x="8632036" y="3257763"/>
            <a:ext cx="2704009" cy="1015663"/>
          </a:xfrm>
          <a:prstGeom prst="rect">
            <a:avLst/>
          </a:prstGeom>
        </p:spPr>
        <p:txBody>
          <a:bodyPr wrap="none">
            <a:spAutoFit/>
          </a:bodyPr>
          <a:lstStyle>
            <a:defPPr>
              <a:defRPr lang="en-US"/>
            </a:defPPr>
            <a:lvl1pPr algn="ctr">
              <a:defRPr sz="1200">
                <a:effectLst/>
                <a:latin typeface="Inter"/>
              </a:defRPr>
            </a:lvl1pPr>
          </a:lstStyle>
          <a:p>
            <a:r>
              <a:rPr lang="en-IN" dirty="0"/>
              <a:t>Upon Successful Completion </a:t>
            </a:r>
          </a:p>
          <a:p>
            <a:r>
              <a:rPr lang="en-IN" dirty="0"/>
              <a:t>of the Programme, </a:t>
            </a:r>
          </a:p>
          <a:p>
            <a:r>
              <a:rPr lang="en-IN" dirty="0"/>
              <a:t>Participants Will Be Awarded a Verified </a:t>
            </a:r>
          </a:p>
          <a:p>
            <a:r>
              <a:rPr lang="en-IN" dirty="0"/>
              <a:t>Digital Certificate From GIM &amp; BlackPerl </a:t>
            </a:r>
          </a:p>
          <a:p>
            <a:endParaRPr lang="en-US" dirty="0"/>
          </a:p>
        </p:txBody>
      </p:sp>
      <p:sp>
        <p:nvSpPr>
          <p:cNvPr id="35" name="Rectangle 34">
            <a:extLst>
              <a:ext uri="{FF2B5EF4-FFF2-40B4-BE49-F238E27FC236}">
                <a16:creationId xmlns:a16="http://schemas.microsoft.com/office/drawing/2014/main" id="{21520714-8571-634F-9F2E-66FEA9C06DCC}"/>
              </a:ext>
            </a:extLst>
          </p:cNvPr>
          <p:cNvSpPr/>
          <p:nvPr/>
        </p:nvSpPr>
        <p:spPr>
          <a:xfrm>
            <a:off x="284205" y="4154789"/>
            <a:ext cx="11627709" cy="257964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solidFill>
                <a:schemeClr val="tx1">
                  <a:lumMod val="50000"/>
                  <a:lumOff val="50000"/>
                </a:schemeClr>
              </a:solidFill>
              <a:effectLst/>
            </a:endParaRPr>
          </a:p>
        </p:txBody>
      </p:sp>
      <p:sp>
        <p:nvSpPr>
          <p:cNvPr id="36" name="Rectangle 35">
            <a:extLst>
              <a:ext uri="{FF2B5EF4-FFF2-40B4-BE49-F238E27FC236}">
                <a16:creationId xmlns:a16="http://schemas.microsoft.com/office/drawing/2014/main" id="{4D9C7755-7D98-7A41-833D-B1792D62E838}"/>
              </a:ext>
            </a:extLst>
          </p:cNvPr>
          <p:cNvSpPr/>
          <p:nvPr/>
        </p:nvSpPr>
        <p:spPr>
          <a:xfrm>
            <a:off x="476142" y="4403983"/>
            <a:ext cx="2567819" cy="369332"/>
          </a:xfrm>
          <a:prstGeom prst="rect">
            <a:avLst/>
          </a:prstGeom>
        </p:spPr>
        <p:txBody>
          <a:bodyPr wrap="none">
            <a:spAutoFit/>
          </a:bodyPr>
          <a:lstStyle/>
          <a:p>
            <a:r>
              <a:rPr lang="en-IN" b="1" dirty="0">
                <a:latin typeface="Inter"/>
              </a:rPr>
              <a:t>Live Class/ Instructor Led</a:t>
            </a:r>
            <a:endParaRPr lang="en-IN" dirty="0">
              <a:effectLst/>
            </a:endParaRPr>
          </a:p>
        </p:txBody>
      </p:sp>
      <p:sp>
        <p:nvSpPr>
          <p:cNvPr id="37" name="Rectangle 36">
            <a:extLst>
              <a:ext uri="{FF2B5EF4-FFF2-40B4-BE49-F238E27FC236}">
                <a16:creationId xmlns:a16="http://schemas.microsoft.com/office/drawing/2014/main" id="{10EA1F70-A234-2647-A8A8-D264D8BBA75E}"/>
              </a:ext>
            </a:extLst>
          </p:cNvPr>
          <p:cNvSpPr/>
          <p:nvPr/>
        </p:nvSpPr>
        <p:spPr>
          <a:xfrm>
            <a:off x="501329" y="4721995"/>
            <a:ext cx="2918299" cy="461665"/>
          </a:xfrm>
          <a:prstGeom prst="rect">
            <a:avLst/>
          </a:prstGeom>
        </p:spPr>
        <p:txBody>
          <a:bodyPr wrap="none">
            <a:spAutoFit/>
          </a:bodyPr>
          <a:lstStyle/>
          <a:p>
            <a:r>
              <a:rPr lang="en-IN" sz="1200" dirty="0">
                <a:solidFill>
                  <a:schemeClr val="bg1"/>
                </a:solidFill>
              </a:rPr>
              <a:t>Great the best learning experience, Nothing</a:t>
            </a:r>
          </a:p>
          <a:p>
            <a:r>
              <a:rPr lang="en-IN" sz="1200" dirty="0">
                <a:solidFill>
                  <a:schemeClr val="bg1"/>
                </a:solidFill>
              </a:rPr>
              <a:t>Is better than Live Class </a:t>
            </a:r>
            <a:endParaRPr lang="en-IN" sz="1200" dirty="0">
              <a:solidFill>
                <a:schemeClr val="bg1"/>
              </a:solidFill>
              <a:effectLst/>
            </a:endParaRPr>
          </a:p>
        </p:txBody>
      </p:sp>
      <p:sp>
        <p:nvSpPr>
          <p:cNvPr id="38" name="Rectangle 37">
            <a:extLst>
              <a:ext uri="{FF2B5EF4-FFF2-40B4-BE49-F238E27FC236}">
                <a16:creationId xmlns:a16="http://schemas.microsoft.com/office/drawing/2014/main" id="{D5E829C2-1535-E347-9778-0CC8B3D7A077}"/>
              </a:ext>
            </a:extLst>
          </p:cNvPr>
          <p:cNvSpPr/>
          <p:nvPr/>
        </p:nvSpPr>
        <p:spPr>
          <a:xfrm>
            <a:off x="4566930" y="4402271"/>
            <a:ext cx="2648289" cy="369332"/>
          </a:xfrm>
          <a:prstGeom prst="rect">
            <a:avLst/>
          </a:prstGeom>
        </p:spPr>
        <p:txBody>
          <a:bodyPr wrap="none">
            <a:spAutoFit/>
          </a:bodyPr>
          <a:lstStyle/>
          <a:p>
            <a:r>
              <a:rPr lang="en-IN" b="1" dirty="0">
                <a:effectLst/>
                <a:latin typeface="Inter"/>
              </a:rPr>
              <a:t>Lifetime Recording Access</a:t>
            </a:r>
            <a:endParaRPr lang="en-IN" dirty="0">
              <a:effectLst/>
            </a:endParaRPr>
          </a:p>
        </p:txBody>
      </p:sp>
      <p:sp>
        <p:nvSpPr>
          <p:cNvPr id="39" name="Rectangle 38">
            <a:extLst>
              <a:ext uri="{FF2B5EF4-FFF2-40B4-BE49-F238E27FC236}">
                <a16:creationId xmlns:a16="http://schemas.microsoft.com/office/drawing/2014/main" id="{C2B151FC-4334-9748-8DBC-A3C38567AAC9}"/>
              </a:ext>
            </a:extLst>
          </p:cNvPr>
          <p:cNvSpPr/>
          <p:nvPr/>
        </p:nvSpPr>
        <p:spPr>
          <a:xfrm>
            <a:off x="4597805" y="4721994"/>
            <a:ext cx="2735749" cy="461665"/>
          </a:xfrm>
          <a:prstGeom prst="rect">
            <a:avLst/>
          </a:prstGeom>
        </p:spPr>
        <p:txBody>
          <a:bodyPr wrap="none">
            <a:spAutoFit/>
          </a:bodyPr>
          <a:lstStyle/>
          <a:p>
            <a:r>
              <a:rPr lang="en-IN" sz="1200" dirty="0">
                <a:solidFill>
                  <a:schemeClr val="bg1"/>
                </a:solidFill>
              </a:rPr>
              <a:t>Re-watch any lesson/concept for deeper </a:t>
            </a:r>
          </a:p>
          <a:p>
            <a:r>
              <a:rPr lang="en-IN" sz="1200" dirty="0">
                <a:solidFill>
                  <a:schemeClr val="bg1"/>
                </a:solidFill>
              </a:rPr>
              <a:t>understanding </a:t>
            </a:r>
          </a:p>
        </p:txBody>
      </p:sp>
      <p:sp>
        <p:nvSpPr>
          <p:cNvPr id="40" name="Rectangle 39">
            <a:extLst>
              <a:ext uri="{FF2B5EF4-FFF2-40B4-BE49-F238E27FC236}">
                <a16:creationId xmlns:a16="http://schemas.microsoft.com/office/drawing/2014/main" id="{333A52DC-016C-6443-8F76-A2D2BD50931E}"/>
              </a:ext>
            </a:extLst>
          </p:cNvPr>
          <p:cNvSpPr/>
          <p:nvPr/>
        </p:nvSpPr>
        <p:spPr>
          <a:xfrm>
            <a:off x="8805528" y="4328126"/>
            <a:ext cx="2432076" cy="369332"/>
          </a:xfrm>
          <a:prstGeom prst="rect">
            <a:avLst/>
          </a:prstGeom>
        </p:spPr>
        <p:txBody>
          <a:bodyPr wrap="none">
            <a:spAutoFit/>
          </a:bodyPr>
          <a:lstStyle/>
          <a:p>
            <a:r>
              <a:rPr lang="en-IN" b="1" dirty="0">
                <a:effectLst/>
                <a:latin typeface="Inter"/>
              </a:rPr>
              <a:t>Co-</a:t>
            </a:r>
            <a:r>
              <a:rPr lang="en-IN" b="1" dirty="0" err="1">
                <a:effectLst/>
                <a:latin typeface="Inter"/>
              </a:rPr>
              <a:t>Hort</a:t>
            </a:r>
            <a:r>
              <a:rPr lang="en-IN" b="1" dirty="0">
                <a:effectLst/>
                <a:latin typeface="Inter"/>
              </a:rPr>
              <a:t> Based Learning</a:t>
            </a:r>
            <a:endParaRPr lang="en-IN" dirty="0">
              <a:effectLst/>
            </a:endParaRPr>
          </a:p>
        </p:txBody>
      </p:sp>
      <p:sp>
        <p:nvSpPr>
          <p:cNvPr id="41" name="Rectangle 40">
            <a:extLst>
              <a:ext uri="{FF2B5EF4-FFF2-40B4-BE49-F238E27FC236}">
                <a16:creationId xmlns:a16="http://schemas.microsoft.com/office/drawing/2014/main" id="{CBA9F8FF-02AA-4949-92C8-5F59F82B65B6}"/>
              </a:ext>
            </a:extLst>
          </p:cNvPr>
          <p:cNvSpPr/>
          <p:nvPr/>
        </p:nvSpPr>
        <p:spPr>
          <a:xfrm>
            <a:off x="8832113" y="4616453"/>
            <a:ext cx="2859181" cy="461665"/>
          </a:xfrm>
          <a:prstGeom prst="rect">
            <a:avLst/>
          </a:prstGeom>
        </p:spPr>
        <p:txBody>
          <a:bodyPr wrap="none">
            <a:spAutoFit/>
          </a:bodyPr>
          <a:lstStyle/>
          <a:p>
            <a:r>
              <a:rPr lang="en-IN" sz="1200" dirty="0">
                <a:solidFill>
                  <a:schemeClr val="bg1"/>
                </a:solidFill>
              </a:rPr>
              <a:t>Networking and community interaction by </a:t>
            </a:r>
          </a:p>
          <a:p>
            <a:r>
              <a:rPr lang="en-IN" sz="1200" dirty="0">
                <a:solidFill>
                  <a:schemeClr val="bg1"/>
                </a:solidFill>
              </a:rPr>
              <a:t>using discussion boards </a:t>
            </a:r>
          </a:p>
        </p:txBody>
      </p:sp>
      <p:sp>
        <p:nvSpPr>
          <p:cNvPr id="42" name="Rectangle 41">
            <a:extLst>
              <a:ext uri="{FF2B5EF4-FFF2-40B4-BE49-F238E27FC236}">
                <a16:creationId xmlns:a16="http://schemas.microsoft.com/office/drawing/2014/main" id="{2496A001-839B-8A46-9969-A4DAC46366FE}"/>
              </a:ext>
            </a:extLst>
          </p:cNvPr>
          <p:cNvSpPr/>
          <p:nvPr/>
        </p:nvSpPr>
        <p:spPr>
          <a:xfrm>
            <a:off x="2462311" y="5237379"/>
            <a:ext cx="2882392" cy="369332"/>
          </a:xfrm>
          <a:prstGeom prst="rect">
            <a:avLst/>
          </a:prstGeom>
        </p:spPr>
        <p:txBody>
          <a:bodyPr wrap="none">
            <a:spAutoFit/>
          </a:bodyPr>
          <a:lstStyle/>
          <a:p>
            <a:r>
              <a:rPr lang="en-IN" b="1" dirty="0">
                <a:latin typeface="Inter"/>
              </a:rPr>
              <a:t>Gain Live Project Experience</a:t>
            </a:r>
            <a:endParaRPr lang="en-IN" dirty="0">
              <a:effectLst/>
            </a:endParaRPr>
          </a:p>
        </p:txBody>
      </p:sp>
      <p:sp>
        <p:nvSpPr>
          <p:cNvPr id="43" name="Rectangle 42">
            <a:extLst>
              <a:ext uri="{FF2B5EF4-FFF2-40B4-BE49-F238E27FC236}">
                <a16:creationId xmlns:a16="http://schemas.microsoft.com/office/drawing/2014/main" id="{90A79322-1E2F-1345-9ABD-6C357DF050C4}"/>
              </a:ext>
            </a:extLst>
          </p:cNvPr>
          <p:cNvSpPr/>
          <p:nvPr/>
        </p:nvSpPr>
        <p:spPr>
          <a:xfrm>
            <a:off x="2462311" y="5554793"/>
            <a:ext cx="3235886" cy="461665"/>
          </a:xfrm>
          <a:prstGeom prst="rect">
            <a:avLst/>
          </a:prstGeom>
        </p:spPr>
        <p:txBody>
          <a:bodyPr wrap="none">
            <a:spAutoFit/>
          </a:bodyPr>
          <a:lstStyle/>
          <a:p>
            <a:r>
              <a:rPr lang="en-IN" sz="1200" dirty="0">
                <a:solidFill>
                  <a:schemeClr val="bg1"/>
                </a:solidFill>
              </a:rPr>
              <a:t>Don’t only learn, apply them in Customer Project</a:t>
            </a:r>
          </a:p>
          <a:p>
            <a:r>
              <a:rPr lang="en-IN" sz="1200" dirty="0">
                <a:solidFill>
                  <a:schemeClr val="bg1"/>
                </a:solidFill>
                <a:effectLst/>
              </a:rPr>
              <a:t>Enhance your skills under </a:t>
            </a:r>
            <a:r>
              <a:rPr lang="en-IN" sz="1200" dirty="0">
                <a:solidFill>
                  <a:schemeClr val="bg1"/>
                </a:solidFill>
              </a:rPr>
              <a:t>Industry mentorship</a:t>
            </a:r>
            <a:endParaRPr lang="en-IN" sz="1200" dirty="0">
              <a:solidFill>
                <a:schemeClr val="bg1"/>
              </a:solidFill>
              <a:effectLst/>
            </a:endParaRPr>
          </a:p>
        </p:txBody>
      </p:sp>
      <p:sp>
        <p:nvSpPr>
          <p:cNvPr id="44" name="Rectangle 43">
            <a:extLst>
              <a:ext uri="{FF2B5EF4-FFF2-40B4-BE49-F238E27FC236}">
                <a16:creationId xmlns:a16="http://schemas.microsoft.com/office/drawing/2014/main" id="{D27735FD-3436-BA4B-99BA-2D26602A4747}"/>
              </a:ext>
            </a:extLst>
          </p:cNvPr>
          <p:cNvSpPr/>
          <p:nvPr/>
        </p:nvSpPr>
        <p:spPr>
          <a:xfrm>
            <a:off x="6567466" y="5252996"/>
            <a:ext cx="1977208" cy="369332"/>
          </a:xfrm>
          <a:prstGeom prst="rect">
            <a:avLst/>
          </a:prstGeom>
        </p:spPr>
        <p:txBody>
          <a:bodyPr wrap="none">
            <a:spAutoFit/>
          </a:bodyPr>
          <a:lstStyle/>
          <a:p>
            <a:r>
              <a:rPr lang="en-IN" b="1" dirty="0">
                <a:latin typeface="Inter"/>
              </a:rPr>
              <a:t>Focus on </a:t>
            </a:r>
            <a:r>
              <a:rPr lang="en-IN" b="1" dirty="0" err="1">
                <a:latin typeface="Inter"/>
              </a:rPr>
              <a:t>Practicals</a:t>
            </a:r>
            <a:endParaRPr lang="en-IN" dirty="0">
              <a:effectLst/>
            </a:endParaRPr>
          </a:p>
        </p:txBody>
      </p:sp>
      <p:sp>
        <p:nvSpPr>
          <p:cNvPr id="45" name="Rectangle 44">
            <a:extLst>
              <a:ext uri="{FF2B5EF4-FFF2-40B4-BE49-F238E27FC236}">
                <a16:creationId xmlns:a16="http://schemas.microsoft.com/office/drawing/2014/main" id="{4555390F-D5D5-2F49-8D36-D1A6750AC556}"/>
              </a:ext>
            </a:extLst>
          </p:cNvPr>
          <p:cNvSpPr/>
          <p:nvPr/>
        </p:nvSpPr>
        <p:spPr>
          <a:xfrm>
            <a:off x="6609812" y="5555736"/>
            <a:ext cx="2877967" cy="461665"/>
          </a:xfrm>
          <a:prstGeom prst="rect">
            <a:avLst/>
          </a:prstGeom>
        </p:spPr>
        <p:txBody>
          <a:bodyPr wrap="none">
            <a:spAutoFit/>
          </a:bodyPr>
          <a:lstStyle/>
          <a:p>
            <a:r>
              <a:rPr lang="en-IN" sz="1200" dirty="0">
                <a:solidFill>
                  <a:schemeClr val="bg1"/>
                </a:solidFill>
              </a:rPr>
              <a:t>Learn by doing, the whole course is divided</a:t>
            </a:r>
          </a:p>
          <a:p>
            <a:r>
              <a:rPr lang="en-IN" sz="1200" dirty="0">
                <a:solidFill>
                  <a:schemeClr val="bg1"/>
                </a:solidFill>
              </a:rPr>
              <a:t>By 70% practical experience</a:t>
            </a:r>
            <a:endParaRPr lang="en-IN" sz="1200" dirty="0">
              <a:solidFill>
                <a:schemeClr val="bg1"/>
              </a:solidFill>
              <a:effectLst/>
            </a:endParaRPr>
          </a:p>
        </p:txBody>
      </p:sp>
      <p:pic>
        <p:nvPicPr>
          <p:cNvPr id="47" name="Picture 46">
            <a:extLst>
              <a:ext uri="{FF2B5EF4-FFF2-40B4-BE49-F238E27FC236}">
                <a16:creationId xmlns:a16="http://schemas.microsoft.com/office/drawing/2014/main" id="{349AAFB7-C533-A04F-9C57-D52C1CEB3705}"/>
              </a:ext>
            </a:extLst>
          </p:cNvPr>
          <p:cNvPicPr>
            <a:picLocks noChangeAspect="1"/>
          </p:cNvPicPr>
          <p:nvPr/>
        </p:nvPicPr>
        <p:blipFill>
          <a:blip r:embed="rId7"/>
          <a:stretch>
            <a:fillRect/>
          </a:stretch>
        </p:blipFill>
        <p:spPr>
          <a:xfrm>
            <a:off x="1212122" y="2360307"/>
            <a:ext cx="771541" cy="765480"/>
          </a:xfrm>
          <a:prstGeom prst="rect">
            <a:avLst/>
          </a:prstGeom>
        </p:spPr>
      </p:pic>
      <p:pic>
        <p:nvPicPr>
          <p:cNvPr id="49" name="Picture 48">
            <a:extLst>
              <a:ext uri="{FF2B5EF4-FFF2-40B4-BE49-F238E27FC236}">
                <a16:creationId xmlns:a16="http://schemas.microsoft.com/office/drawing/2014/main" id="{1132D72B-A543-CC43-80BB-4BE9520323C2}"/>
              </a:ext>
            </a:extLst>
          </p:cNvPr>
          <p:cNvPicPr>
            <a:picLocks noChangeAspect="1"/>
          </p:cNvPicPr>
          <p:nvPr/>
        </p:nvPicPr>
        <p:blipFill>
          <a:blip r:embed="rId8"/>
          <a:stretch>
            <a:fillRect/>
          </a:stretch>
        </p:blipFill>
        <p:spPr>
          <a:xfrm>
            <a:off x="3287524" y="2502864"/>
            <a:ext cx="587065" cy="587065"/>
          </a:xfrm>
          <a:prstGeom prst="rect">
            <a:avLst/>
          </a:prstGeom>
        </p:spPr>
      </p:pic>
      <p:pic>
        <p:nvPicPr>
          <p:cNvPr id="51" name="Picture 50">
            <a:extLst>
              <a:ext uri="{FF2B5EF4-FFF2-40B4-BE49-F238E27FC236}">
                <a16:creationId xmlns:a16="http://schemas.microsoft.com/office/drawing/2014/main" id="{49087915-6908-D64A-B4AF-A1E0A29C3037}"/>
              </a:ext>
            </a:extLst>
          </p:cNvPr>
          <p:cNvPicPr>
            <a:picLocks noChangeAspect="1"/>
          </p:cNvPicPr>
          <p:nvPr/>
        </p:nvPicPr>
        <p:blipFill>
          <a:blip r:embed="rId9"/>
          <a:stretch>
            <a:fillRect/>
          </a:stretch>
        </p:blipFill>
        <p:spPr>
          <a:xfrm>
            <a:off x="5161017" y="2237046"/>
            <a:ext cx="904103" cy="904103"/>
          </a:xfrm>
          <a:prstGeom prst="rect">
            <a:avLst/>
          </a:prstGeom>
        </p:spPr>
      </p:pic>
      <p:pic>
        <p:nvPicPr>
          <p:cNvPr id="53" name="Picture 52">
            <a:extLst>
              <a:ext uri="{FF2B5EF4-FFF2-40B4-BE49-F238E27FC236}">
                <a16:creationId xmlns:a16="http://schemas.microsoft.com/office/drawing/2014/main" id="{2CC6ACEB-C8A9-D24F-A88C-5F5ADFC8E8DC}"/>
              </a:ext>
            </a:extLst>
          </p:cNvPr>
          <p:cNvPicPr>
            <a:picLocks noChangeAspect="1"/>
          </p:cNvPicPr>
          <p:nvPr/>
        </p:nvPicPr>
        <p:blipFill>
          <a:blip r:embed="rId10"/>
          <a:stretch>
            <a:fillRect/>
          </a:stretch>
        </p:blipFill>
        <p:spPr>
          <a:xfrm>
            <a:off x="7510599" y="2471157"/>
            <a:ext cx="542339" cy="542339"/>
          </a:xfrm>
          <a:prstGeom prst="rect">
            <a:avLst/>
          </a:prstGeom>
        </p:spPr>
      </p:pic>
      <p:pic>
        <p:nvPicPr>
          <p:cNvPr id="55" name="Picture 54">
            <a:extLst>
              <a:ext uri="{FF2B5EF4-FFF2-40B4-BE49-F238E27FC236}">
                <a16:creationId xmlns:a16="http://schemas.microsoft.com/office/drawing/2014/main" id="{D04C9779-0DBE-C34D-98E2-2CEE03D125F8}"/>
              </a:ext>
            </a:extLst>
          </p:cNvPr>
          <p:cNvPicPr>
            <a:picLocks noChangeAspect="1"/>
          </p:cNvPicPr>
          <p:nvPr/>
        </p:nvPicPr>
        <p:blipFill>
          <a:blip r:embed="rId11"/>
          <a:stretch>
            <a:fillRect/>
          </a:stretch>
        </p:blipFill>
        <p:spPr>
          <a:xfrm>
            <a:off x="9867825" y="2534760"/>
            <a:ext cx="363570" cy="490769"/>
          </a:xfrm>
          <a:prstGeom prst="rect">
            <a:avLst/>
          </a:prstGeom>
        </p:spPr>
      </p:pic>
    </p:spTree>
    <p:extLst>
      <p:ext uri="{BB962C8B-B14F-4D97-AF65-F5344CB8AC3E}">
        <p14:creationId xmlns:p14="http://schemas.microsoft.com/office/powerpoint/2010/main" val="2501687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9C38EF3-68E7-4C45-9F45-0A46B85B625F}"/>
              </a:ext>
            </a:extLst>
          </p:cNvPr>
          <p:cNvSpPr/>
          <p:nvPr/>
        </p:nvSpPr>
        <p:spPr>
          <a:xfrm>
            <a:off x="164151" y="278713"/>
            <a:ext cx="3608104" cy="646331"/>
          </a:xfrm>
          <a:prstGeom prst="rect">
            <a:avLst/>
          </a:prstGeom>
        </p:spPr>
        <p:txBody>
          <a:bodyPr wrap="none">
            <a:spAutoFit/>
          </a:bodyPr>
          <a:lstStyle/>
          <a:p>
            <a:r>
              <a:rPr lang="en-IN" sz="3600" dirty="0">
                <a:solidFill>
                  <a:srgbClr val="00387C"/>
                </a:solidFill>
                <a:latin typeface="RecklessTRIAL"/>
              </a:rPr>
              <a:t>Industry Overview</a:t>
            </a:r>
            <a:endParaRPr lang="en-IN" sz="3600" dirty="0">
              <a:effectLst/>
            </a:endParaRPr>
          </a:p>
        </p:txBody>
      </p:sp>
      <p:sp>
        <p:nvSpPr>
          <p:cNvPr id="5" name="Rectangle 4">
            <a:extLst>
              <a:ext uri="{FF2B5EF4-FFF2-40B4-BE49-F238E27FC236}">
                <a16:creationId xmlns:a16="http://schemas.microsoft.com/office/drawing/2014/main" id="{73AF9E23-540E-6541-8E80-009E357AF20D}"/>
              </a:ext>
            </a:extLst>
          </p:cNvPr>
          <p:cNvSpPr/>
          <p:nvPr/>
        </p:nvSpPr>
        <p:spPr>
          <a:xfrm>
            <a:off x="873211" y="994876"/>
            <a:ext cx="11162270" cy="1200329"/>
          </a:xfrm>
          <a:prstGeom prst="rect">
            <a:avLst/>
          </a:prstGeom>
        </p:spPr>
        <p:txBody>
          <a:bodyPr wrap="square">
            <a:spAutoFit/>
          </a:bodyPr>
          <a:lstStyle/>
          <a:p>
            <a:r>
              <a:rPr lang="en-IN" dirty="0">
                <a:latin typeface="Inter"/>
              </a:rPr>
              <a:t>As cybersecurity rises on the risk and leadership radar, </a:t>
            </a:r>
            <a:r>
              <a:rPr lang="en-IN" b="1" dirty="0">
                <a:latin typeface="Inter"/>
              </a:rPr>
              <a:t>GIM </a:t>
            </a:r>
            <a:r>
              <a:rPr lang="en-IN" dirty="0">
                <a:latin typeface="Inter"/>
              </a:rPr>
              <a:t>has launched the </a:t>
            </a:r>
            <a:r>
              <a:rPr lang="en-IN" b="1" dirty="0">
                <a:latin typeface="Inter"/>
              </a:rPr>
              <a:t>Advanced Cybersecurity for Leaders programme </a:t>
            </a:r>
            <a:r>
              <a:rPr lang="en-IN" dirty="0">
                <a:latin typeface="Inter"/>
              </a:rPr>
              <a:t>integrated with </a:t>
            </a:r>
            <a:r>
              <a:rPr lang="en-IN" b="1" dirty="0">
                <a:latin typeface="Inter"/>
              </a:rPr>
              <a:t>AI </a:t>
            </a:r>
            <a:r>
              <a:rPr lang="en-IN" dirty="0">
                <a:latin typeface="Inter"/>
              </a:rPr>
              <a:t>and </a:t>
            </a:r>
            <a:r>
              <a:rPr lang="en-IN" b="1" dirty="0">
                <a:latin typeface="Inter"/>
              </a:rPr>
              <a:t>Generative AI </a:t>
            </a:r>
            <a:r>
              <a:rPr lang="en-IN" dirty="0">
                <a:latin typeface="Inter"/>
              </a:rPr>
              <a:t>to help you safeguard your business against the escalating frequency and sophistication of cyber attacks. This strategic choice programme offers a pathway to a high-growth career as a cybersecurity leader by teaching you how to become proactive and versatile in this dynamic field. </a:t>
            </a:r>
            <a:endParaRPr lang="en-IN" dirty="0"/>
          </a:p>
        </p:txBody>
      </p:sp>
      <p:sp>
        <p:nvSpPr>
          <p:cNvPr id="6" name="Rectangle 5">
            <a:extLst>
              <a:ext uri="{FF2B5EF4-FFF2-40B4-BE49-F238E27FC236}">
                <a16:creationId xmlns:a16="http://schemas.microsoft.com/office/drawing/2014/main" id="{C18BAA83-55EB-AE49-B0FD-3985D9743403}"/>
              </a:ext>
            </a:extLst>
          </p:cNvPr>
          <p:cNvSpPr/>
          <p:nvPr/>
        </p:nvSpPr>
        <p:spPr>
          <a:xfrm>
            <a:off x="873211" y="2723285"/>
            <a:ext cx="10828638" cy="1477328"/>
          </a:xfrm>
          <a:prstGeom prst="rect">
            <a:avLst/>
          </a:prstGeom>
        </p:spPr>
        <p:txBody>
          <a:bodyPr wrap="square">
            <a:spAutoFit/>
          </a:bodyPr>
          <a:lstStyle/>
          <a:p>
            <a:r>
              <a:rPr lang="en-IN" dirty="0"/>
              <a:t>Cybersecurity is no longer a choice but a strategic imperative for today’s leaders. With the threat landscape becoming more complex and persistent, organizations are significantly ramping up their security investments. IDC reports that </a:t>
            </a:r>
            <a:r>
              <a:rPr lang="en-IN" b="1" dirty="0"/>
              <a:t>global spending on security solutions—including software, hardware, and services—is expected to surpass $219 billion by 2024</a:t>
            </a:r>
            <a:r>
              <a:rPr lang="en-IN" dirty="0"/>
              <a:t>, reflecting how central cybersecurity has become to long-term business resilience and risk management.</a:t>
            </a:r>
          </a:p>
        </p:txBody>
      </p:sp>
      <p:sp>
        <p:nvSpPr>
          <p:cNvPr id="7" name="Rectangle 6">
            <a:extLst>
              <a:ext uri="{FF2B5EF4-FFF2-40B4-BE49-F238E27FC236}">
                <a16:creationId xmlns:a16="http://schemas.microsoft.com/office/drawing/2014/main" id="{1F82E20E-0363-AA43-BD01-55A33A75207F}"/>
              </a:ext>
            </a:extLst>
          </p:cNvPr>
          <p:cNvSpPr/>
          <p:nvPr/>
        </p:nvSpPr>
        <p:spPr>
          <a:xfrm>
            <a:off x="873211" y="4870610"/>
            <a:ext cx="10828638" cy="1477328"/>
          </a:xfrm>
          <a:prstGeom prst="rect">
            <a:avLst/>
          </a:prstGeom>
        </p:spPr>
        <p:txBody>
          <a:bodyPr wrap="square">
            <a:spAutoFit/>
          </a:bodyPr>
          <a:lstStyle/>
          <a:p>
            <a:r>
              <a:rPr lang="en-IN" dirty="0"/>
              <a:t>A recent analysis by McKinsey &amp; Company highlights a significant acceleration in cybersecurity investment, with global spending on security products and services projected to grow at an </a:t>
            </a:r>
            <a:r>
              <a:rPr lang="en-IN" b="1" dirty="0"/>
              <a:t>annual rate of 13% through 2025</a:t>
            </a:r>
            <a:r>
              <a:rPr lang="en-IN" dirty="0"/>
              <a:t>. This marks a notable increase from the </a:t>
            </a:r>
            <a:r>
              <a:rPr lang="en-IN" b="1" dirty="0"/>
              <a:t>10% average annual growth</a:t>
            </a:r>
            <a:r>
              <a:rPr lang="en-IN" dirty="0"/>
              <a:t> seen over the past several years, reflecting how rapidly organizations are prioritizing cybersecurity in response to the evolving threat landscape and increased digital transformation efforts.</a:t>
            </a:r>
          </a:p>
        </p:txBody>
      </p:sp>
      <p:pic>
        <p:nvPicPr>
          <p:cNvPr id="9" name="Picture 8">
            <a:extLst>
              <a:ext uri="{FF2B5EF4-FFF2-40B4-BE49-F238E27FC236}">
                <a16:creationId xmlns:a16="http://schemas.microsoft.com/office/drawing/2014/main" id="{9A688825-5842-3C48-97C6-102DB5775178}"/>
              </a:ext>
            </a:extLst>
          </p:cNvPr>
          <p:cNvPicPr>
            <a:picLocks noChangeAspect="1"/>
          </p:cNvPicPr>
          <p:nvPr/>
        </p:nvPicPr>
        <p:blipFill>
          <a:blip r:embed="rId2"/>
          <a:stretch>
            <a:fillRect/>
          </a:stretch>
        </p:blipFill>
        <p:spPr>
          <a:xfrm>
            <a:off x="164151" y="1277927"/>
            <a:ext cx="624318" cy="624318"/>
          </a:xfrm>
          <a:prstGeom prst="rect">
            <a:avLst/>
          </a:prstGeom>
        </p:spPr>
      </p:pic>
      <p:pic>
        <p:nvPicPr>
          <p:cNvPr id="10" name="Picture 9">
            <a:extLst>
              <a:ext uri="{FF2B5EF4-FFF2-40B4-BE49-F238E27FC236}">
                <a16:creationId xmlns:a16="http://schemas.microsoft.com/office/drawing/2014/main" id="{4A18C626-F243-2B42-A557-3895376C42E3}"/>
              </a:ext>
            </a:extLst>
          </p:cNvPr>
          <p:cNvPicPr>
            <a:picLocks noChangeAspect="1"/>
          </p:cNvPicPr>
          <p:nvPr/>
        </p:nvPicPr>
        <p:blipFill>
          <a:blip r:embed="rId3"/>
          <a:stretch>
            <a:fillRect/>
          </a:stretch>
        </p:blipFill>
        <p:spPr>
          <a:xfrm>
            <a:off x="-30892" y="2865202"/>
            <a:ext cx="904103" cy="904103"/>
          </a:xfrm>
          <a:prstGeom prst="rect">
            <a:avLst/>
          </a:prstGeom>
        </p:spPr>
      </p:pic>
      <p:pic>
        <p:nvPicPr>
          <p:cNvPr id="11" name="Picture 10">
            <a:extLst>
              <a:ext uri="{FF2B5EF4-FFF2-40B4-BE49-F238E27FC236}">
                <a16:creationId xmlns:a16="http://schemas.microsoft.com/office/drawing/2014/main" id="{6E9E491E-06A2-D046-8494-8F9C864F252E}"/>
              </a:ext>
            </a:extLst>
          </p:cNvPr>
          <p:cNvPicPr>
            <a:picLocks noChangeAspect="1"/>
          </p:cNvPicPr>
          <p:nvPr/>
        </p:nvPicPr>
        <p:blipFill>
          <a:blip r:embed="rId4"/>
          <a:stretch>
            <a:fillRect/>
          </a:stretch>
        </p:blipFill>
        <p:spPr>
          <a:xfrm>
            <a:off x="209781" y="5342745"/>
            <a:ext cx="533057" cy="533057"/>
          </a:xfrm>
          <a:prstGeom prst="rect">
            <a:avLst/>
          </a:prstGeom>
        </p:spPr>
      </p:pic>
    </p:spTree>
    <p:extLst>
      <p:ext uri="{BB962C8B-B14F-4D97-AF65-F5344CB8AC3E}">
        <p14:creationId xmlns:p14="http://schemas.microsoft.com/office/powerpoint/2010/main" val="3950895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A07D15-4A64-F54F-9379-329486067F25}"/>
              </a:ext>
            </a:extLst>
          </p:cNvPr>
          <p:cNvPicPr>
            <a:picLocks noChangeAspect="1"/>
          </p:cNvPicPr>
          <p:nvPr/>
        </p:nvPicPr>
        <p:blipFill>
          <a:blip r:embed="rId2"/>
          <a:stretch>
            <a:fillRect/>
          </a:stretch>
        </p:blipFill>
        <p:spPr>
          <a:xfrm>
            <a:off x="7114745" y="3050059"/>
            <a:ext cx="5077255" cy="3807941"/>
          </a:xfrm>
          <a:prstGeom prst="rect">
            <a:avLst/>
          </a:prstGeom>
        </p:spPr>
      </p:pic>
      <p:pic>
        <p:nvPicPr>
          <p:cNvPr id="5" name="Picture 4">
            <a:extLst>
              <a:ext uri="{FF2B5EF4-FFF2-40B4-BE49-F238E27FC236}">
                <a16:creationId xmlns:a16="http://schemas.microsoft.com/office/drawing/2014/main" id="{44EC02FE-6B3A-1846-88C5-5E8A894C52A7}"/>
              </a:ext>
            </a:extLst>
          </p:cNvPr>
          <p:cNvPicPr>
            <a:picLocks noChangeAspect="1"/>
          </p:cNvPicPr>
          <p:nvPr/>
        </p:nvPicPr>
        <p:blipFill>
          <a:blip r:embed="rId3"/>
          <a:stretch>
            <a:fillRect/>
          </a:stretch>
        </p:blipFill>
        <p:spPr>
          <a:xfrm>
            <a:off x="5350476" y="0"/>
            <a:ext cx="3888696" cy="3669957"/>
          </a:xfrm>
          <a:prstGeom prst="rect">
            <a:avLst/>
          </a:prstGeom>
        </p:spPr>
      </p:pic>
      <p:sp>
        <p:nvSpPr>
          <p:cNvPr id="6" name="Rectangle 5">
            <a:extLst>
              <a:ext uri="{FF2B5EF4-FFF2-40B4-BE49-F238E27FC236}">
                <a16:creationId xmlns:a16="http://schemas.microsoft.com/office/drawing/2014/main" id="{AEC2BD17-8A40-4441-AFE1-AA6BA4BCF36B}"/>
              </a:ext>
            </a:extLst>
          </p:cNvPr>
          <p:cNvSpPr/>
          <p:nvPr/>
        </p:nvSpPr>
        <p:spPr>
          <a:xfrm>
            <a:off x="98854" y="126487"/>
            <a:ext cx="5115697" cy="664501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4000" b="1" dirty="0"/>
              <a:t>52%</a:t>
            </a:r>
            <a:r>
              <a:rPr lang="en-IN" b="1" dirty="0"/>
              <a:t> </a:t>
            </a:r>
            <a:endParaRPr lang="en-IN" dirty="0">
              <a:effectLst/>
            </a:endParaRPr>
          </a:p>
          <a:p>
            <a:r>
              <a:rPr lang="en-IN" dirty="0"/>
              <a:t>OF PUBLIC ORGANISATIONS REPORT THAT SKILLS AND RESOURCING ARE THEIR BIGGEST CYBER RESILIENCE CHALLENGES. </a:t>
            </a:r>
            <a:endParaRPr lang="en-IN" dirty="0">
              <a:effectLst/>
            </a:endParaRPr>
          </a:p>
          <a:p>
            <a:endParaRPr lang="en-IN" b="1" dirty="0"/>
          </a:p>
          <a:p>
            <a:r>
              <a:rPr lang="en-IN" sz="4000" b="1" dirty="0"/>
              <a:t>56% </a:t>
            </a:r>
            <a:endParaRPr lang="en-IN" sz="3600" dirty="0">
              <a:effectLst/>
            </a:endParaRPr>
          </a:p>
          <a:p>
            <a:r>
              <a:rPr lang="en-IN" dirty="0"/>
              <a:t>OF LEADERS BELIEVE GENERATIVE AI WILL ADVANTAGE CYBER ATTACKERS OVER DEFENDERS IN THE NEXT TWO YEARS. </a:t>
            </a:r>
            <a:endParaRPr lang="en-IN" dirty="0">
              <a:effectLst/>
            </a:endParaRPr>
          </a:p>
          <a:p>
            <a:endParaRPr lang="en-IN" b="1" dirty="0"/>
          </a:p>
          <a:p>
            <a:r>
              <a:rPr lang="en-IN" sz="4000" b="1" dirty="0"/>
              <a:t>31% </a:t>
            </a:r>
            <a:endParaRPr lang="en-IN" dirty="0">
              <a:effectLst/>
            </a:endParaRPr>
          </a:p>
          <a:p>
            <a:r>
              <a:rPr lang="en-IN" dirty="0"/>
              <a:t>DROP IN ORGANISATIONS REPORTING A MINIMUM CYBER RESILIENCE SINCE 2022. </a:t>
            </a:r>
            <a:endParaRPr lang="en-IN" dirty="0">
              <a:effectLst/>
            </a:endParaRPr>
          </a:p>
          <a:p>
            <a:r>
              <a:rPr lang="en-IN" sz="1400" i="1" dirty="0"/>
              <a:t>SOURCE: WORLD ECONOMIC FORUM, GLOBAL CYBERSECURITY OUTLOOK 2024 </a:t>
            </a:r>
            <a:endParaRPr lang="en-IN" sz="1400" dirty="0">
              <a:effectLst/>
            </a:endParaRPr>
          </a:p>
        </p:txBody>
      </p:sp>
    </p:spTree>
    <p:extLst>
      <p:ext uri="{BB962C8B-B14F-4D97-AF65-F5344CB8AC3E}">
        <p14:creationId xmlns:p14="http://schemas.microsoft.com/office/powerpoint/2010/main" val="810378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B7F57B-1FE5-1C4A-B558-4D360C2FA1A9}"/>
              </a:ext>
            </a:extLst>
          </p:cNvPr>
          <p:cNvSpPr/>
          <p:nvPr/>
        </p:nvSpPr>
        <p:spPr>
          <a:xfrm>
            <a:off x="164151" y="278713"/>
            <a:ext cx="11948399" cy="646331"/>
          </a:xfrm>
          <a:prstGeom prst="rect">
            <a:avLst/>
          </a:prstGeom>
        </p:spPr>
        <p:txBody>
          <a:bodyPr wrap="none">
            <a:spAutoFit/>
          </a:bodyPr>
          <a:lstStyle/>
          <a:p>
            <a:r>
              <a:rPr lang="en-IN" sz="3600" dirty="0">
                <a:solidFill>
                  <a:srgbClr val="00387C"/>
                </a:solidFill>
                <a:latin typeface="RecklessTRIAL"/>
              </a:rPr>
              <a:t>Impact of Emerging Technologies -AI &amp; Cloud on Cybersecurity </a:t>
            </a:r>
          </a:p>
        </p:txBody>
      </p:sp>
      <p:graphicFrame>
        <p:nvGraphicFramePr>
          <p:cNvPr id="5" name="Diagram 4">
            <a:extLst>
              <a:ext uri="{FF2B5EF4-FFF2-40B4-BE49-F238E27FC236}">
                <a16:creationId xmlns:a16="http://schemas.microsoft.com/office/drawing/2014/main" id="{CF79D6AE-255A-B847-ACDB-13642DB8BE46}"/>
              </a:ext>
            </a:extLst>
          </p:cNvPr>
          <p:cNvGraphicFramePr/>
          <p:nvPr>
            <p:extLst>
              <p:ext uri="{D42A27DB-BD31-4B8C-83A1-F6EECF244321}">
                <p14:modId xmlns:p14="http://schemas.microsoft.com/office/powerpoint/2010/main" val="2655815742"/>
              </p:ext>
            </p:extLst>
          </p:nvPr>
        </p:nvGraphicFramePr>
        <p:xfrm>
          <a:off x="814344" y="1037967"/>
          <a:ext cx="10648012" cy="56717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37557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206CFE-6F3D-FC49-81A3-80F4ED7D18CD}"/>
              </a:ext>
            </a:extLst>
          </p:cNvPr>
          <p:cNvSpPr/>
          <p:nvPr/>
        </p:nvSpPr>
        <p:spPr>
          <a:xfrm>
            <a:off x="164151" y="278713"/>
            <a:ext cx="4259115" cy="646331"/>
          </a:xfrm>
          <a:prstGeom prst="rect">
            <a:avLst/>
          </a:prstGeom>
        </p:spPr>
        <p:txBody>
          <a:bodyPr wrap="none">
            <a:spAutoFit/>
          </a:bodyPr>
          <a:lstStyle/>
          <a:p>
            <a:r>
              <a:rPr lang="en-IN" sz="3600" dirty="0">
                <a:solidFill>
                  <a:srgbClr val="00387C"/>
                </a:solidFill>
                <a:latin typeface="RecklessTRIAL"/>
              </a:rPr>
              <a:t>Programme Highlight </a:t>
            </a:r>
            <a:endParaRPr lang="en-IN" sz="3600" dirty="0">
              <a:effectLst/>
            </a:endParaRPr>
          </a:p>
        </p:txBody>
      </p:sp>
      <p:sp>
        <p:nvSpPr>
          <p:cNvPr id="6" name="Rectangle 5">
            <a:extLst>
              <a:ext uri="{FF2B5EF4-FFF2-40B4-BE49-F238E27FC236}">
                <a16:creationId xmlns:a16="http://schemas.microsoft.com/office/drawing/2014/main" id="{F49AA5DB-F40C-694E-98DA-AD476BD17D36}"/>
              </a:ext>
            </a:extLst>
          </p:cNvPr>
          <p:cNvSpPr/>
          <p:nvPr/>
        </p:nvSpPr>
        <p:spPr>
          <a:xfrm>
            <a:off x="434272" y="1664597"/>
            <a:ext cx="2261838" cy="523220"/>
          </a:xfrm>
          <a:prstGeom prst="rect">
            <a:avLst/>
          </a:prstGeom>
        </p:spPr>
        <p:txBody>
          <a:bodyPr wrap="none">
            <a:spAutoFit/>
          </a:bodyPr>
          <a:lstStyle/>
          <a:p>
            <a:r>
              <a:rPr lang="en-IN" sz="1400" dirty="0"/>
              <a:t>Practical cybersecurity tools </a:t>
            </a:r>
          </a:p>
          <a:p>
            <a:pPr algn="ctr"/>
            <a:r>
              <a:rPr lang="en-IN" sz="1400" dirty="0"/>
              <a:t>and technologies </a:t>
            </a:r>
          </a:p>
        </p:txBody>
      </p:sp>
      <p:pic>
        <p:nvPicPr>
          <p:cNvPr id="8" name="Picture 7">
            <a:extLst>
              <a:ext uri="{FF2B5EF4-FFF2-40B4-BE49-F238E27FC236}">
                <a16:creationId xmlns:a16="http://schemas.microsoft.com/office/drawing/2014/main" id="{3B62B805-6415-AC48-B58D-6286B82A241B}"/>
              </a:ext>
            </a:extLst>
          </p:cNvPr>
          <p:cNvPicPr>
            <a:picLocks noChangeAspect="1"/>
          </p:cNvPicPr>
          <p:nvPr/>
        </p:nvPicPr>
        <p:blipFill>
          <a:blip r:embed="rId2"/>
          <a:stretch>
            <a:fillRect/>
          </a:stretch>
        </p:blipFill>
        <p:spPr>
          <a:xfrm>
            <a:off x="1253032" y="1035883"/>
            <a:ext cx="624318" cy="624318"/>
          </a:xfrm>
          <a:prstGeom prst="rect">
            <a:avLst/>
          </a:prstGeom>
        </p:spPr>
      </p:pic>
      <p:pic>
        <p:nvPicPr>
          <p:cNvPr id="9" name="Picture 8">
            <a:extLst>
              <a:ext uri="{FF2B5EF4-FFF2-40B4-BE49-F238E27FC236}">
                <a16:creationId xmlns:a16="http://schemas.microsoft.com/office/drawing/2014/main" id="{63B16865-09F4-9B41-8F08-29CFF48F9537}"/>
              </a:ext>
            </a:extLst>
          </p:cNvPr>
          <p:cNvPicPr>
            <a:picLocks noChangeAspect="1"/>
          </p:cNvPicPr>
          <p:nvPr/>
        </p:nvPicPr>
        <p:blipFill>
          <a:blip r:embed="rId3"/>
          <a:stretch>
            <a:fillRect/>
          </a:stretch>
        </p:blipFill>
        <p:spPr>
          <a:xfrm>
            <a:off x="1179420" y="2399754"/>
            <a:ext cx="771541" cy="765480"/>
          </a:xfrm>
          <a:prstGeom prst="rect">
            <a:avLst/>
          </a:prstGeom>
        </p:spPr>
      </p:pic>
      <p:sp>
        <p:nvSpPr>
          <p:cNvPr id="10" name="Rectangle 9">
            <a:extLst>
              <a:ext uri="{FF2B5EF4-FFF2-40B4-BE49-F238E27FC236}">
                <a16:creationId xmlns:a16="http://schemas.microsoft.com/office/drawing/2014/main" id="{E3C5B127-A497-024D-8CD8-3A63FE24D84D}"/>
              </a:ext>
            </a:extLst>
          </p:cNvPr>
          <p:cNvSpPr/>
          <p:nvPr/>
        </p:nvSpPr>
        <p:spPr>
          <a:xfrm>
            <a:off x="314559" y="3016411"/>
            <a:ext cx="2501262" cy="523220"/>
          </a:xfrm>
          <a:prstGeom prst="rect">
            <a:avLst/>
          </a:prstGeom>
        </p:spPr>
        <p:txBody>
          <a:bodyPr wrap="none">
            <a:spAutoFit/>
          </a:bodyPr>
          <a:lstStyle/>
          <a:p>
            <a:r>
              <a:rPr lang="en-IN" sz="1400" dirty="0"/>
              <a:t>Live Interaction with Instructors</a:t>
            </a:r>
          </a:p>
          <a:p>
            <a:pPr algn="ctr"/>
            <a:r>
              <a:rPr lang="en-IN" sz="1400" dirty="0"/>
              <a:t>And Mentors</a:t>
            </a:r>
          </a:p>
        </p:txBody>
      </p:sp>
      <p:pic>
        <p:nvPicPr>
          <p:cNvPr id="11" name="Picture 10">
            <a:extLst>
              <a:ext uri="{FF2B5EF4-FFF2-40B4-BE49-F238E27FC236}">
                <a16:creationId xmlns:a16="http://schemas.microsoft.com/office/drawing/2014/main" id="{B882896C-3F5E-BD4B-9336-5264753FF853}"/>
              </a:ext>
            </a:extLst>
          </p:cNvPr>
          <p:cNvPicPr>
            <a:picLocks noChangeAspect="1"/>
          </p:cNvPicPr>
          <p:nvPr/>
        </p:nvPicPr>
        <p:blipFill>
          <a:blip r:embed="rId4"/>
          <a:stretch>
            <a:fillRect/>
          </a:stretch>
        </p:blipFill>
        <p:spPr>
          <a:xfrm>
            <a:off x="1271657" y="3862755"/>
            <a:ext cx="587065" cy="587065"/>
          </a:xfrm>
          <a:prstGeom prst="rect">
            <a:avLst/>
          </a:prstGeom>
        </p:spPr>
      </p:pic>
      <p:sp>
        <p:nvSpPr>
          <p:cNvPr id="12" name="Rectangle 11">
            <a:extLst>
              <a:ext uri="{FF2B5EF4-FFF2-40B4-BE49-F238E27FC236}">
                <a16:creationId xmlns:a16="http://schemas.microsoft.com/office/drawing/2014/main" id="{2E353C47-AC90-9545-939B-69C4B88A848B}"/>
              </a:ext>
            </a:extLst>
          </p:cNvPr>
          <p:cNvSpPr/>
          <p:nvPr/>
        </p:nvSpPr>
        <p:spPr>
          <a:xfrm>
            <a:off x="447033" y="4511334"/>
            <a:ext cx="2249077" cy="523220"/>
          </a:xfrm>
          <a:prstGeom prst="rect">
            <a:avLst/>
          </a:prstGeom>
        </p:spPr>
        <p:txBody>
          <a:bodyPr wrap="none">
            <a:spAutoFit/>
          </a:bodyPr>
          <a:lstStyle/>
          <a:p>
            <a:pPr algn="ctr"/>
            <a:r>
              <a:rPr lang="en-IN" sz="1400" dirty="0"/>
              <a:t>Real-world case studies and </a:t>
            </a:r>
          </a:p>
          <a:p>
            <a:pPr algn="ctr"/>
            <a:r>
              <a:rPr lang="en-IN" sz="1400" dirty="0"/>
              <a:t>business scenarios </a:t>
            </a:r>
          </a:p>
        </p:txBody>
      </p:sp>
      <p:pic>
        <p:nvPicPr>
          <p:cNvPr id="13" name="Picture 12">
            <a:extLst>
              <a:ext uri="{FF2B5EF4-FFF2-40B4-BE49-F238E27FC236}">
                <a16:creationId xmlns:a16="http://schemas.microsoft.com/office/drawing/2014/main" id="{37A7F5A6-94E0-BF41-87C7-DFFCD60524F1}"/>
              </a:ext>
            </a:extLst>
          </p:cNvPr>
          <p:cNvPicPr>
            <a:picLocks noChangeAspect="1"/>
          </p:cNvPicPr>
          <p:nvPr/>
        </p:nvPicPr>
        <p:blipFill>
          <a:blip r:embed="rId5"/>
          <a:stretch>
            <a:fillRect/>
          </a:stretch>
        </p:blipFill>
        <p:spPr>
          <a:xfrm>
            <a:off x="1337962" y="5421523"/>
            <a:ext cx="454454" cy="454454"/>
          </a:xfrm>
          <a:prstGeom prst="rect">
            <a:avLst/>
          </a:prstGeom>
        </p:spPr>
      </p:pic>
      <p:sp>
        <p:nvSpPr>
          <p:cNvPr id="14" name="Rectangle 13">
            <a:extLst>
              <a:ext uri="{FF2B5EF4-FFF2-40B4-BE49-F238E27FC236}">
                <a16:creationId xmlns:a16="http://schemas.microsoft.com/office/drawing/2014/main" id="{4318DA99-6A9E-D74E-A396-0E84D1A82009}"/>
              </a:ext>
            </a:extLst>
          </p:cNvPr>
          <p:cNvSpPr/>
          <p:nvPr/>
        </p:nvSpPr>
        <p:spPr>
          <a:xfrm>
            <a:off x="650909" y="6001336"/>
            <a:ext cx="1841337" cy="523220"/>
          </a:xfrm>
          <a:prstGeom prst="rect">
            <a:avLst/>
          </a:prstGeom>
        </p:spPr>
        <p:txBody>
          <a:bodyPr wrap="none">
            <a:spAutoFit/>
          </a:bodyPr>
          <a:lstStyle/>
          <a:p>
            <a:pPr algn="ctr"/>
            <a:r>
              <a:rPr lang="en-IN" sz="1400" dirty="0"/>
              <a:t>Assessments with real </a:t>
            </a:r>
          </a:p>
          <a:p>
            <a:pPr algn="ctr"/>
            <a:r>
              <a:rPr lang="en-IN" sz="1400" dirty="0"/>
              <a:t>Project experience</a:t>
            </a:r>
          </a:p>
        </p:txBody>
      </p:sp>
      <p:pic>
        <p:nvPicPr>
          <p:cNvPr id="16" name="Picture 15">
            <a:extLst>
              <a:ext uri="{FF2B5EF4-FFF2-40B4-BE49-F238E27FC236}">
                <a16:creationId xmlns:a16="http://schemas.microsoft.com/office/drawing/2014/main" id="{AC843467-D0FF-7E43-937A-7E45CCE26D9B}"/>
              </a:ext>
            </a:extLst>
          </p:cNvPr>
          <p:cNvPicPr>
            <a:picLocks noChangeAspect="1"/>
          </p:cNvPicPr>
          <p:nvPr/>
        </p:nvPicPr>
        <p:blipFill>
          <a:blip r:embed="rId6"/>
          <a:stretch>
            <a:fillRect/>
          </a:stretch>
        </p:blipFill>
        <p:spPr>
          <a:xfrm>
            <a:off x="3866634" y="1104319"/>
            <a:ext cx="556631" cy="556631"/>
          </a:xfrm>
          <a:prstGeom prst="rect">
            <a:avLst/>
          </a:prstGeom>
        </p:spPr>
      </p:pic>
      <p:sp>
        <p:nvSpPr>
          <p:cNvPr id="17" name="Rectangle 16">
            <a:extLst>
              <a:ext uri="{FF2B5EF4-FFF2-40B4-BE49-F238E27FC236}">
                <a16:creationId xmlns:a16="http://schemas.microsoft.com/office/drawing/2014/main" id="{4FC53E8C-5E38-B642-8BFB-BEC393BD9778}"/>
              </a:ext>
            </a:extLst>
          </p:cNvPr>
          <p:cNvSpPr/>
          <p:nvPr/>
        </p:nvSpPr>
        <p:spPr>
          <a:xfrm>
            <a:off x="3014030" y="1660201"/>
            <a:ext cx="2282548" cy="523220"/>
          </a:xfrm>
          <a:prstGeom prst="rect">
            <a:avLst/>
          </a:prstGeom>
        </p:spPr>
        <p:txBody>
          <a:bodyPr wrap="none">
            <a:spAutoFit/>
          </a:bodyPr>
          <a:lstStyle/>
          <a:p>
            <a:pPr algn="ctr"/>
            <a:r>
              <a:rPr lang="en-IN" sz="1400" dirty="0"/>
              <a:t>Life-time Access to Recorded</a:t>
            </a:r>
          </a:p>
          <a:p>
            <a:pPr algn="ctr"/>
            <a:r>
              <a:rPr lang="en-IN" sz="1400" dirty="0"/>
              <a:t>Materials</a:t>
            </a:r>
          </a:p>
        </p:txBody>
      </p:sp>
      <p:pic>
        <p:nvPicPr>
          <p:cNvPr id="19" name="Picture 18">
            <a:extLst>
              <a:ext uri="{FF2B5EF4-FFF2-40B4-BE49-F238E27FC236}">
                <a16:creationId xmlns:a16="http://schemas.microsoft.com/office/drawing/2014/main" id="{99A411DE-900D-4842-A9DB-DE5F16CA552A}"/>
              </a:ext>
            </a:extLst>
          </p:cNvPr>
          <p:cNvPicPr>
            <a:picLocks noChangeAspect="1"/>
          </p:cNvPicPr>
          <p:nvPr/>
        </p:nvPicPr>
        <p:blipFill>
          <a:blip r:embed="rId7"/>
          <a:stretch>
            <a:fillRect/>
          </a:stretch>
        </p:blipFill>
        <p:spPr>
          <a:xfrm>
            <a:off x="3866634" y="2564970"/>
            <a:ext cx="515608" cy="515608"/>
          </a:xfrm>
          <a:prstGeom prst="rect">
            <a:avLst/>
          </a:prstGeom>
        </p:spPr>
      </p:pic>
      <p:sp>
        <p:nvSpPr>
          <p:cNvPr id="20" name="Rectangle 19">
            <a:extLst>
              <a:ext uri="{FF2B5EF4-FFF2-40B4-BE49-F238E27FC236}">
                <a16:creationId xmlns:a16="http://schemas.microsoft.com/office/drawing/2014/main" id="{5426C0B9-84E5-FC4C-94DE-B8B5CA7A2CFC}"/>
              </a:ext>
            </a:extLst>
          </p:cNvPr>
          <p:cNvSpPr/>
          <p:nvPr/>
        </p:nvSpPr>
        <p:spPr>
          <a:xfrm>
            <a:off x="2848064" y="3016411"/>
            <a:ext cx="2614498" cy="307777"/>
          </a:xfrm>
          <a:prstGeom prst="rect">
            <a:avLst/>
          </a:prstGeom>
        </p:spPr>
        <p:txBody>
          <a:bodyPr wrap="none">
            <a:spAutoFit/>
          </a:bodyPr>
          <a:lstStyle/>
          <a:p>
            <a:pPr algn="ctr"/>
            <a:r>
              <a:rPr lang="en-IN" sz="1400" dirty="0"/>
              <a:t>Fire-Side Chat with Industry Body</a:t>
            </a:r>
          </a:p>
        </p:txBody>
      </p:sp>
      <p:pic>
        <p:nvPicPr>
          <p:cNvPr id="22" name="Picture 21">
            <a:extLst>
              <a:ext uri="{FF2B5EF4-FFF2-40B4-BE49-F238E27FC236}">
                <a16:creationId xmlns:a16="http://schemas.microsoft.com/office/drawing/2014/main" id="{FA7ABC05-8207-5648-8B7D-50ED385CD5DB}"/>
              </a:ext>
            </a:extLst>
          </p:cNvPr>
          <p:cNvPicPr>
            <a:picLocks noChangeAspect="1"/>
          </p:cNvPicPr>
          <p:nvPr/>
        </p:nvPicPr>
        <p:blipFill>
          <a:blip r:embed="rId8"/>
          <a:stretch>
            <a:fillRect/>
          </a:stretch>
        </p:blipFill>
        <p:spPr>
          <a:xfrm>
            <a:off x="3639733" y="3602192"/>
            <a:ext cx="969409" cy="969409"/>
          </a:xfrm>
          <a:prstGeom prst="rect">
            <a:avLst/>
          </a:prstGeom>
        </p:spPr>
      </p:pic>
      <p:sp>
        <p:nvSpPr>
          <p:cNvPr id="23" name="Rectangle 22">
            <a:extLst>
              <a:ext uri="{FF2B5EF4-FFF2-40B4-BE49-F238E27FC236}">
                <a16:creationId xmlns:a16="http://schemas.microsoft.com/office/drawing/2014/main" id="{E4AAD70E-76FE-ED48-89C8-85CBA9A8571F}"/>
              </a:ext>
            </a:extLst>
          </p:cNvPr>
          <p:cNvSpPr/>
          <p:nvPr/>
        </p:nvSpPr>
        <p:spPr>
          <a:xfrm>
            <a:off x="3496866" y="4533896"/>
            <a:ext cx="1316899" cy="307777"/>
          </a:xfrm>
          <a:prstGeom prst="rect">
            <a:avLst/>
          </a:prstGeom>
        </p:spPr>
        <p:txBody>
          <a:bodyPr wrap="none">
            <a:spAutoFit/>
          </a:bodyPr>
          <a:lstStyle/>
          <a:p>
            <a:pPr algn="ctr"/>
            <a:r>
              <a:rPr lang="en-IN" sz="1400" dirty="0"/>
              <a:t>1 Industry Visit </a:t>
            </a:r>
          </a:p>
        </p:txBody>
      </p:sp>
      <p:pic>
        <p:nvPicPr>
          <p:cNvPr id="25" name="Picture 24">
            <a:extLst>
              <a:ext uri="{FF2B5EF4-FFF2-40B4-BE49-F238E27FC236}">
                <a16:creationId xmlns:a16="http://schemas.microsoft.com/office/drawing/2014/main" id="{38881270-F75B-DB43-AE5B-B0A1321B6241}"/>
              </a:ext>
            </a:extLst>
          </p:cNvPr>
          <p:cNvPicPr>
            <a:picLocks noChangeAspect="1"/>
          </p:cNvPicPr>
          <p:nvPr/>
        </p:nvPicPr>
        <p:blipFill>
          <a:blip r:embed="rId9"/>
          <a:stretch>
            <a:fillRect/>
          </a:stretch>
        </p:blipFill>
        <p:spPr>
          <a:xfrm>
            <a:off x="3925804" y="5385208"/>
            <a:ext cx="456438" cy="616128"/>
          </a:xfrm>
          <a:prstGeom prst="rect">
            <a:avLst/>
          </a:prstGeom>
        </p:spPr>
      </p:pic>
      <p:sp>
        <p:nvSpPr>
          <p:cNvPr id="26" name="Rectangle 25">
            <a:extLst>
              <a:ext uri="{FF2B5EF4-FFF2-40B4-BE49-F238E27FC236}">
                <a16:creationId xmlns:a16="http://schemas.microsoft.com/office/drawing/2014/main" id="{C13867EE-7DE7-6E4F-9E44-D99C443838EA}"/>
              </a:ext>
            </a:extLst>
          </p:cNvPr>
          <p:cNvSpPr/>
          <p:nvPr/>
        </p:nvSpPr>
        <p:spPr>
          <a:xfrm>
            <a:off x="3066291" y="6001336"/>
            <a:ext cx="2157322" cy="523220"/>
          </a:xfrm>
          <a:prstGeom prst="rect">
            <a:avLst/>
          </a:prstGeom>
        </p:spPr>
        <p:txBody>
          <a:bodyPr wrap="none">
            <a:spAutoFit/>
          </a:bodyPr>
          <a:lstStyle/>
          <a:p>
            <a:pPr algn="ctr"/>
            <a:r>
              <a:rPr lang="en-IN" sz="1400" dirty="0"/>
              <a:t>Global Recognition, </a:t>
            </a:r>
          </a:p>
          <a:p>
            <a:pPr algn="ctr"/>
            <a:r>
              <a:rPr lang="en-IN" sz="1400" dirty="0"/>
              <a:t>Access to Industry network</a:t>
            </a:r>
          </a:p>
        </p:txBody>
      </p:sp>
      <p:sp>
        <p:nvSpPr>
          <p:cNvPr id="27" name="Rectangle 26">
            <a:extLst>
              <a:ext uri="{FF2B5EF4-FFF2-40B4-BE49-F238E27FC236}">
                <a16:creationId xmlns:a16="http://schemas.microsoft.com/office/drawing/2014/main" id="{3361DDC7-80EF-CD40-8AC5-6149DBFE0DC7}"/>
              </a:ext>
            </a:extLst>
          </p:cNvPr>
          <p:cNvSpPr/>
          <p:nvPr/>
        </p:nvSpPr>
        <p:spPr>
          <a:xfrm>
            <a:off x="5559946" y="1680"/>
            <a:ext cx="6632054" cy="685632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1400" dirty="0">
              <a:effectLst/>
            </a:endParaRPr>
          </a:p>
        </p:txBody>
      </p:sp>
      <p:pic>
        <p:nvPicPr>
          <p:cNvPr id="28" name="Picture 27">
            <a:extLst>
              <a:ext uri="{FF2B5EF4-FFF2-40B4-BE49-F238E27FC236}">
                <a16:creationId xmlns:a16="http://schemas.microsoft.com/office/drawing/2014/main" id="{EF1E1DA3-5D81-574E-BFB8-157881E6B403}"/>
              </a:ext>
            </a:extLst>
          </p:cNvPr>
          <p:cNvPicPr>
            <a:picLocks noChangeAspect="1"/>
          </p:cNvPicPr>
          <p:nvPr/>
        </p:nvPicPr>
        <p:blipFill>
          <a:blip r:embed="rId10"/>
          <a:stretch>
            <a:fillRect/>
          </a:stretch>
        </p:blipFill>
        <p:spPr>
          <a:xfrm>
            <a:off x="5796085" y="769508"/>
            <a:ext cx="1232928" cy="1232928"/>
          </a:xfrm>
          <a:prstGeom prst="rect">
            <a:avLst/>
          </a:prstGeom>
        </p:spPr>
      </p:pic>
      <p:sp>
        <p:nvSpPr>
          <p:cNvPr id="29" name="TextBox 28">
            <a:extLst>
              <a:ext uri="{FF2B5EF4-FFF2-40B4-BE49-F238E27FC236}">
                <a16:creationId xmlns:a16="http://schemas.microsoft.com/office/drawing/2014/main" id="{C942B3DB-BDEA-544D-8095-927374FFC155}"/>
              </a:ext>
            </a:extLst>
          </p:cNvPr>
          <p:cNvSpPr txBox="1"/>
          <p:nvPr/>
        </p:nvSpPr>
        <p:spPr>
          <a:xfrm>
            <a:off x="5673278" y="278713"/>
            <a:ext cx="6213922" cy="461665"/>
          </a:xfrm>
          <a:prstGeom prst="rect">
            <a:avLst/>
          </a:prstGeom>
          <a:noFill/>
        </p:spPr>
        <p:txBody>
          <a:bodyPr wrap="square" rtlCol="0">
            <a:spAutoFit/>
          </a:bodyPr>
          <a:lstStyle/>
          <a:p>
            <a:r>
              <a:rPr lang="en-US" sz="2400" dirty="0">
                <a:solidFill>
                  <a:schemeClr val="bg1"/>
                </a:solidFill>
              </a:rPr>
              <a:t>Real World Case Studies and Business </a:t>
            </a:r>
            <a:r>
              <a:rPr lang="en-US" sz="2400" dirty="0" err="1">
                <a:solidFill>
                  <a:schemeClr val="bg1"/>
                </a:solidFill>
              </a:rPr>
              <a:t>usecases</a:t>
            </a:r>
            <a:endParaRPr lang="en-US" sz="2400" dirty="0">
              <a:solidFill>
                <a:schemeClr val="bg1"/>
              </a:solidFill>
            </a:endParaRPr>
          </a:p>
        </p:txBody>
      </p:sp>
      <p:sp>
        <p:nvSpPr>
          <p:cNvPr id="30" name="TextBox 29">
            <a:extLst>
              <a:ext uri="{FF2B5EF4-FFF2-40B4-BE49-F238E27FC236}">
                <a16:creationId xmlns:a16="http://schemas.microsoft.com/office/drawing/2014/main" id="{AE26FC3E-594A-A34B-A8A2-D71BC8AA6B1B}"/>
              </a:ext>
            </a:extLst>
          </p:cNvPr>
          <p:cNvSpPr txBox="1"/>
          <p:nvPr/>
        </p:nvSpPr>
        <p:spPr>
          <a:xfrm>
            <a:off x="7076099" y="1197968"/>
            <a:ext cx="4984096" cy="369332"/>
          </a:xfrm>
          <a:prstGeom prst="rect">
            <a:avLst/>
          </a:prstGeom>
          <a:noFill/>
        </p:spPr>
        <p:txBody>
          <a:bodyPr wrap="square" rtlCol="0">
            <a:spAutoFit/>
          </a:bodyPr>
          <a:lstStyle/>
          <a:p>
            <a:r>
              <a:rPr lang="en-US" dirty="0">
                <a:solidFill>
                  <a:schemeClr val="bg1"/>
                </a:solidFill>
              </a:rPr>
              <a:t>Mashreq Bank Risk Management  </a:t>
            </a:r>
          </a:p>
        </p:txBody>
      </p:sp>
      <p:pic>
        <p:nvPicPr>
          <p:cNvPr id="31" name="Picture 30">
            <a:extLst>
              <a:ext uri="{FF2B5EF4-FFF2-40B4-BE49-F238E27FC236}">
                <a16:creationId xmlns:a16="http://schemas.microsoft.com/office/drawing/2014/main" id="{48872221-7BE3-A84C-8A4C-2D8C575034CF}"/>
              </a:ext>
            </a:extLst>
          </p:cNvPr>
          <p:cNvPicPr>
            <a:picLocks noChangeAspect="1"/>
          </p:cNvPicPr>
          <p:nvPr/>
        </p:nvPicPr>
        <p:blipFill>
          <a:blip r:embed="rId11"/>
          <a:stretch>
            <a:fillRect/>
          </a:stretch>
        </p:blipFill>
        <p:spPr>
          <a:xfrm>
            <a:off x="5796085" y="2229348"/>
            <a:ext cx="1232928" cy="690440"/>
          </a:xfrm>
          <a:prstGeom prst="rect">
            <a:avLst/>
          </a:prstGeom>
        </p:spPr>
      </p:pic>
      <p:sp>
        <p:nvSpPr>
          <p:cNvPr id="32" name="TextBox 31">
            <a:extLst>
              <a:ext uri="{FF2B5EF4-FFF2-40B4-BE49-F238E27FC236}">
                <a16:creationId xmlns:a16="http://schemas.microsoft.com/office/drawing/2014/main" id="{026E3212-2D8A-744B-9414-B41D3D2FE43C}"/>
              </a:ext>
            </a:extLst>
          </p:cNvPr>
          <p:cNvSpPr txBox="1"/>
          <p:nvPr/>
        </p:nvSpPr>
        <p:spPr>
          <a:xfrm>
            <a:off x="7255985" y="2453442"/>
            <a:ext cx="4984096" cy="369332"/>
          </a:xfrm>
          <a:prstGeom prst="rect">
            <a:avLst/>
          </a:prstGeom>
          <a:noFill/>
        </p:spPr>
        <p:txBody>
          <a:bodyPr wrap="square" rtlCol="0">
            <a:spAutoFit/>
          </a:bodyPr>
          <a:lstStyle/>
          <a:p>
            <a:r>
              <a:rPr lang="en-US" dirty="0">
                <a:solidFill>
                  <a:schemeClr val="bg1"/>
                </a:solidFill>
              </a:rPr>
              <a:t>Microsoft Cutting Edge Solution for Risk Mitigation</a:t>
            </a:r>
          </a:p>
        </p:txBody>
      </p:sp>
      <p:pic>
        <p:nvPicPr>
          <p:cNvPr id="33" name="Picture 32">
            <a:extLst>
              <a:ext uri="{FF2B5EF4-FFF2-40B4-BE49-F238E27FC236}">
                <a16:creationId xmlns:a16="http://schemas.microsoft.com/office/drawing/2014/main" id="{C827BFC5-E0CB-7842-A17E-1B7BB400B266}"/>
              </a:ext>
            </a:extLst>
          </p:cNvPr>
          <p:cNvPicPr>
            <a:picLocks noChangeAspect="1"/>
          </p:cNvPicPr>
          <p:nvPr/>
        </p:nvPicPr>
        <p:blipFill>
          <a:blip r:embed="rId12"/>
          <a:stretch>
            <a:fillRect/>
          </a:stretch>
        </p:blipFill>
        <p:spPr>
          <a:xfrm>
            <a:off x="5807426" y="3278021"/>
            <a:ext cx="1221587" cy="785306"/>
          </a:xfrm>
          <a:prstGeom prst="rect">
            <a:avLst/>
          </a:prstGeom>
        </p:spPr>
      </p:pic>
      <p:sp>
        <p:nvSpPr>
          <p:cNvPr id="34" name="TextBox 33">
            <a:extLst>
              <a:ext uri="{FF2B5EF4-FFF2-40B4-BE49-F238E27FC236}">
                <a16:creationId xmlns:a16="http://schemas.microsoft.com/office/drawing/2014/main" id="{01F81D28-2A8E-3D43-87C3-8C0E436124BE}"/>
              </a:ext>
            </a:extLst>
          </p:cNvPr>
          <p:cNvSpPr txBox="1"/>
          <p:nvPr/>
        </p:nvSpPr>
        <p:spPr>
          <a:xfrm>
            <a:off x="7255985" y="3474308"/>
            <a:ext cx="4984096" cy="369332"/>
          </a:xfrm>
          <a:prstGeom prst="rect">
            <a:avLst/>
          </a:prstGeom>
          <a:noFill/>
        </p:spPr>
        <p:txBody>
          <a:bodyPr wrap="square" rtlCol="0">
            <a:spAutoFit/>
          </a:bodyPr>
          <a:lstStyle/>
          <a:p>
            <a:r>
              <a:rPr lang="en-US" dirty="0">
                <a:solidFill>
                  <a:schemeClr val="bg1"/>
                </a:solidFill>
              </a:rPr>
              <a:t>Aadhar Security Breach Analysis</a:t>
            </a:r>
          </a:p>
        </p:txBody>
      </p:sp>
      <p:pic>
        <p:nvPicPr>
          <p:cNvPr id="35" name="Picture 34">
            <a:extLst>
              <a:ext uri="{FF2B5EF4-FFF2-40B4-BE49-F238E27FC236}">
                <a16:creationId xmlns:a16="http://schemas.microsoft.com/office/drawing/2014/main" id="{CB49F5BF-62DD-5D48-BC85-85E23ABBFCC9}"/>
              </a:ext>
            </a:extLst>
          </p:cNvPr>
          <p:cNvPicPr>
            <a:picLocks noChangeAspect="1"/>
          </p:cNvPicPr>
          <p:nvPr/>
        </p:nvPicPr>
        <p:blipFill>
          <a:blip r:embed="rId13"/>
          <a:stretch>
            <a:fillRect/>
          </a:stretch>
        </p:blipFill>
        <p:spPr>
          <a:xfrm>
            <a:off x="5991469" y="4421560"/>
            <a:ext cx="891728" cy="1046811"/>
          </a:xfrm>
          <a:prstGeom prst="rect">
            <a:avLst/>
          </a:prstGeom>
        </p:spPr>
      </p:pic>
      <p:sp>
        <p:nvSpPr>
          <p:cNvPr id="36" name="TextBox 35">
            <a:extLst>
              <a:ext uri="{FF2B5EF4-FFF2-40B4-BE49-F238E27FC236}">
                <a16:creationId xmlns:a16="http://schemas.microsoft.com/office/drawing/2014/main" id="{0112A6B2-9212-3E47-BC68-3C02E23EADB7}"/>
              </a:ext>
            </a:extLst>
          </p:cNvPr>
          <p:cNvSpPr txBox="1"/>
          <p:nvPr/>
        </p:nvSpPr>
        <p:spPr>
          <a:xfrm>
            <a:off x="7255985" y="4717071"/>
            <a:ext cx="4984096" cy="369332"/>
          </a:xfrm>
          <a:prstGeom prst="rect">
            <a:avLst/>
          </a:prstGeom>
          <a:noFill/>
        </p:spPr>
        <p:txBody>
          <a:bodyPr wrap="square" rtlCol="0">
            <a:spAutoFit/>
          </a:bodyPr>
          <a:lstStyle/>
          <a:p>
            <a:r>
              <a:rPr lang="en-US" dirty="0">
                <a:solidFill>
                  <a:schemeClr val="bg1"/>
                </a:solidFill>
              </a:rPr>
              <a:t>Elastic Security AI Solution against Threat Detection</a:t>
            </a:r>
          </a:p>
        </p:txBody>
      </p:sp>
      <p:pic>
        <p:nvPicPr>
          <p:cNvPr id="38" name="Picture 37">
            <a:extLst>
              <a:ext uri="{FF2B5EF4-FFF2-40B4-BE49-F238E27FC236}">
                <a16:creationId xmlns:a16="http://schemas.microsoft.com/office/drawing/2014/main" id="{B92AFA13-0C60-5243-B4AE-276622AFC21C}"/>
              </a:ext>
            </a:extLst>
          </p:cNvPr>
          <p:cNvPicPr>
            <a:picLocks noChangeAspect="1"/>
          </p:cNvPicPr>
          <p:nvPr/>
        </p:nvPicPr>
        <p:blipFill>
          <a:blip r:embed="rId14"/>
          <a:stretch>
            <a:fillRect/>
          </a:stretch>
        </p:blipFill>
        <p:spPr>
          <a:xfrm>
            <a:off x="5991469" y="5721409"/>
            <a:ext cx="887056" cy="852718"/>
          </a:xfrm>
          <a:prstGeom prst="rect">
            <a:avLst/>
          </a:prstGeom>
        </p:spPr>
      </p:pic>
      <p:sp>
        <p:nvSpPr>
          <p:cNvPr id="40" name="TextBox 39">
            <a:extLst>
              <a:ext uri="{FF2B5EF4-FFF2-40B4-BE49-F238E27FC236}">
                <a16:creationId xmlns:a16="http://schemas.microsoft.com/office/drawing/2014/main" id="{8A036C45-8FCD-0B40-B49F-650CB24380BF}"/>
              </a:ext>
            </a:extLst>
          </p:cNvPr>
          <p:cNvSpPr txBox="1"/>
          <p:nvPr/>
        </p:nvSpPr>
        <p:spPr>
          <a:xfrm>
            <a:off x="7246078" y="5970392"/>
            <a:ext cx="4984096" cy="369332"/>
          </a:xfrm>
          <a:prstGeom prst="rect">
            <a:avLst/>
          </a:prstGeom>
          <a:noFill/>
        </p:spPr>
        <p:txBody>
          <a:bodyPr wrap="square" rtlCol="0">
            <a:spAutoFit/>
          </a:bodyPr>
          <a:lstStyle/>
          <a:p>
            <a:r>
              <a:rPr lang="en-US" dirty="0" err="1">
                <a:solidFill>
                  <a:schemeClr val="bg1"/>
                </a:solidFill>
              </a:rPr>
              <a:t>BlackPerl’s</a:t>
            </a:r>
            <a:r>
              <a:rPr lang="en-US" dirty="0">
                <a:solidFill>
                  <a:schemeClr val="bg1"/>
                </a:solidFill>
              </a:rPr>
              <a:t> Crisis Management</a:t>
            </a:r>
          </a:p>
        </p:txBody>
      </p:sp>
    </p:spTree>
    <p:extLst>
      <p:ext uri="{BB962C8B-B14F-4D97-AF65-F5344CB8AC3E}">
        <p14:creationId xmlns:p14="http://schemas.microsoft.com/office/powerpoint/2010/main" val="1644317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ABFD35-8059-CF41-BC15-324FB2080F66}"/>
              </a:ext>
            </a:extLst>
          </p:cNvPr>
          <p:cNvSpPr/>
          <p:nvPr/>
        </p:nvSpPr>
        <p:spPr>
          <a:xfrm>
            <a:off x="164151" y="278713"/>
            <a:ext cx="10001649" cy="646331"/>
          </a:xfrm>
          <a:prstGeom prst="rect">
            <a:avLst/>
          </a:prstGeom>
        </p:spPr>
        <p:txBody>
          <a:bodyPr wrap="none">
            <a:spAutoFit/>
          </a:bodyPr>
          <a:lstStyle/>
          <a:p>
            <a:r>
              <a:rPr lang="en-IN" sz="3600" dirty="0">
                <a:solidFill>
                  <a:srgbClr val="00387C"/>
                </a:solidFill>
                <a:latin typeface="RecklessTRIAL"/>
              </a:rPr>
              <a:t>Cyber Security Tools and Technologies to be Covered</a:t>
            </a:r>
            <a:endParaRPr lang="en-IN" sz="3600" dirty="0">
              <a:effectLst/>
            </a:endParaRPr>
          </a:p>
        </p:txBody>
      </p:sp>
      <p:pic>
        <p:nvPicPr>
          <p:cNvPr id="5" name="Picture 4">
            <a:extLst>
              <a:ext uri="{FF2B5EF4-FFF2-40B4-BE49-F238E27FC236}">
                <a16:creationId xmlns:a16="http://schemas.microsoft.com/office/drawing/2014/main" id="{FF0ED781-43C4-EB43-80F7-42803F25E037}"/>
              </a:ext>
            </a:extLst>
          </p:cNvPr>
          <p:cNvPicPr>
            <a:picLocks noChangeAspect="1"/>
          </p:cNvPicPr>
          <p:nvPr/>
        </p:nvPicPr>
        <p:blipFill>
          <a:blip r:embed="rId2"/>
          <a:stretch>
            <a:fillRect/>
          </a:stretch>
        </p:blipFill>
        <p:spPr>
          <a:xfrm>
            <a:off x="406214" y="1369441"/>
            <a:ext cx="891728" cy="1046811"/>
          </a:xfrm>
          <a:prstGeom prst="rect">
            <a:avLst/>
          </a:prstGeom>
        </p:spPr>
      </p:pic>
      <p:pic>
        <p:nvPicPr>
          <p:cNvPr id="6" name="Picture 5">
            <a:extLst>
              <a:ext uri="{FF2B5EF4-FFF2-40B4-BE49-F238E27FC236}">
                <a16:creationId xmlns:a16="http://schemas.microsoft.com/office/drawing/2014/main" id="{22789137-21B3-3543-B4EF-E37C07B8901B}"/>
              </a:ext>
            </a:extLst>
          </p:cNvPr>
          <p:cNvPicPr>
            <a:picLocks noChangeAspect="1"/>
          </p:cNvPicPr>
          <p:nvPr/>
        </p:nvPicPr>
        <p:blipFill>
          <a:blip r:embed="rId3"/>
          <a:stretch>
            <a:fillRect/>
          </a:stretch>
        </p:blipFill>
        <p:spPr>
          <a:xfrm>
            <a:off x="1645336" y="1638577"/>
            <a:ext cx="1690988" cy="508537"/>
          </a:xfrm>
          <a:prstGeom prst="rect">
            <a:avLst/>
          </a:prstGeom>
        </p:spPr>
      </p:pic>
      <p:pic>
        <p:nvPicPr>
          <p:cNvPr id="7" name="Picture 6">
            <a:extLst>
              <a:ext uri="{FF2B5EF4-FFF2-40B4-BE49-F238E27FC236}">
                <a16:creationId xmlns:a16="http://schemas.microsoft.com/office/drawing/2014/main" id="{5324BEC2-9024-F94D-A3B8-398CB57F7B4B}"/>
              </a:ext>
            </a:extLst>
          </p:cNvPr>
          <p:cNvPicPr>
            <a:picLocks noChangeAspect="1"/>
          </p:cNvPicPr>
          <p:nvPr/>
        </p:nvPicPr>
        <p:blipFill>
          <a:blip r:embed="rId4"/>
          <a:stretch>
            <a:fillRect/>
          </a:stretch>
        </p:blipFill>
        <p:spPr>
          <a:xfrm>
            <a:off x="3683718" y="1539272"/>
            <a:ext cx="2351388" cy="607842"/>
          </a:xfrm>
          <a:prstGeom prst="rect">
            <a:avLst/>
          </a:prstGeom>
        </p:spPr>
      </p:pic>
      <p:pic>
        <p:nvPicPr>
          <p:cNvPr id="8" name="Picture 7">
            <a:extLst>
              <a:ext uri="{FF2B5EF4-FFF2-40B4-BE49-F238E27FC236}">
                <a16:creationId xmlns:a16="http://schemas.microsoft.com/office/drawing/2014/main" id="{4AA4F4A4-D9B2-FC48-95D6-C1340A4DABAB}"/>
              </a:ext>
            </a:extLst>
          </p:cNvPr>
          <p:cNvPicPr>
            <a:picLocks noChangeAspect="1"/>
          </p:cNvPicPr>
          <p:nvPr/>
        </p:nvPicPr>
        <p:blipFill>
          <a:blip r:embed="rId5"/>
          <a:stretch>
            <a:fillRect/>
          </a:stretch>
        </p:blipFill>
        <p:spPr>
          <a:xfrm>
            <a:off x="6382500" y="1492808"/>
            <a:ext cx="1825024" cy="700769"/>
          </a:xfrm>
          <a:prstGeom prst="rect">
            <a:avLst/>
          </a:prstGeom>
        </p:spPr>
      </p:pic>
      <p:pic>
        <p:nvPicPr>
          <p:cNvPr id="9" name="Picture 8">
            <a:extLst>
              <a:ext uri="{FF2B5EF4-FFF2-40B4-BE49-F238E27FC236}">
                <a16:creationId xmlns:a16="http://schemas.microsoft.com/office/drawing/2014/main" id="{CBEA954A-5D7F-9F48-BA45-4383F7FE7CF7}"/>
              </a:ext>
            </a:extLst>
          </p:cNvPr>
          <p:cNvPicPr>
            <a:picLocks noChangeAspect="1"/>
          </p:cNvPicPr>
          <p:nvPr/>
        </p:nvPicPr>
        <p:blipFill>
          <a:blip r:embed="rId6"/>
          <a:stretch>
            <a:fillRect/>
          </a:stretch>
        </p:blipFill>
        <p:spPr>
          <a:xfrm>
            <a:off x="8554918" y="1369441"/>
            <a:ext cx="1554892" cy="870740"/>
          </a:xfrm>
          <a:prstGeom prst="rect">
            <a:avLst/>
          </a:prstGeom>
        </p:spPr>
      </p:pic>
      <p:pic>
        <p:nvPicPr>
          <p:cNvPr id="10" name="Picture 9">
            <a:extLst>
              <a:ext uri="{FF2B5EF4-FFF2-40B4-BE49-F238E27FC236}">
                <a16:creationId xmlns:a16="http://schemas.microsoft.com/office/drawing/2014/main" id="{7EF1B910-91F9-224C-B9F6-1BCD66F0D285}"/>
              </a:ext>
            </a:extLst>
          </p:cNvPr>
          <p:cNvPicPr>
            <a:picLocks noChangeAspect="1"/>
          </p:cNvPicPr>
          <p:nvPr/>
        </p:nvPicPr>
        <p:blipFill>
          <a:blip r:embed="rId7"/>
          <a:stretch>
            <a:fillRect/>
          </a:stretch>
        </p:blipFill>
        <p:spPr>
          <a:xfrm>
            <a:off x="10457204" y="1398955"/>
            <a:ext cx="1418968" cy="794622"/>
          </a:xfrm>
          <a:prstGeom prst="rect">
            <a:avLst/>
          </a:prstGeom>
        </p:spPr>
      </p:pic>
      <p:pic>
        <p:nvPicPr>
          <p:cNvPr id="11" name="Picture 10">
            <a:extLst>
              <a:ext uri="{FF2B5EF4-FFF2-40B4-BE49-F238E27FC236}">
                <a16:creationId xmlns:a16="http://schemas.microsoft.com/office/drawing/2014/main" id="{EDD5E679-8C58-BC43-AB1B-2291C76C0B6D}"/>
              </a:ext>
            </a:extLst>
          </p:cNvPr>
          <p:cNvPicPr>
            <a:picLocks noChangeAspect="1"/>
          </p:cNvPicPr>
          <p:nvPr/>
        </p:nvPicPr>
        <p:blipFill>
          <a:blip r:embed="rId8"/>
          <a:stretch>
            <a:fillRect/>
          </a:stretch>
        </p:blipFill>
        <p:spPr>
          <a:xfrm>
            <a:off x="289982" y="2860649"/>
            <a:ext cx="1124192" cy="748099"/>
          </a:xfrm>
          <a:prstGeom prst="rect">
            <a:avLst/>
          </a:prstGeom>
        </p:spPr>
      </p:pic>
      <p:pic>
        <p:nvPicPr>
          <p:cNvPr id="12" name="Picture 11">
            <a:extLst>
              <a:ext uri="{FF2B5EF4-FFF2-40B4-BE49-F238E27FC236}">
                <a16:creationId xmlns:a16="http://schemas.microsoft.com/office/drawing/2014/main" id="{2C8C611B-548E-654D-840E-397DB18D5455}"/>
              </a:ext>
            </a:extLst>
          </p:cNvPr>
          <p:cNvPicPr>
            <a:picLocks noChangeAspect="1"/>
          </p:cNvPicPr>
          <p:nvPr/>
        </p:nvPicPr>
        <p:blipFill>
          <a:blip r:embed="rId9"/>
          <a:stretch>
            <a:fillRect/>
          </a:stretch>
        </p:blipFill>
        <p:spPr>
          <a:xfrm>
            <a:off x="1698819" y="2723588"/>
            <a:ext cx="1584021" cy="887052"/>
          </a:xfrm>
          <a:prstGeom prst="rect">
            <a:avLst/>
          </a:prstGeom>
        </p:spPr>
      </p:pic>
      <p:pic>
        <p:nvPicPr>
          <p:cNvPr id="13" name="Picture 12">
            <a:extLst>
              <a:ext uri="{FF2B5EF4-FFF2-40B4-BE49-F238E27FC236}">
                <a16:creationId xmlns:a16="http://schemas.microsoft.com/office/drawing/2014/main" id="{D03F2543-4213-684C-B8AD-A8AA14E43543}"/>
              </a:ext>
            </a:extLst>
          </p:cNvPr>
          <p:cNvPicPr>
            <a:picLocks noChangeAspect="1"/>
          </p:cNvPicPr>
          <p:nvPr/>
        </p:nvPicPr>
        <p:blipFill>
          <a:blip r:embed="rId10"/>
          <a:stretch>
            <a:fillRect/>
          </a:stretch>
        </p:blipFill>
        <p:spPr>
          <a:xfrm>
            <a:off x="3888120" y="2761342"/>
            <a:ext cx="2146986" cy="803653"/>
          </a:xfrm>
          <a:prstGeom prst="rect">
            <a:avLst/>
          </a:prstGeom>
        </p:spPr>
      </p:pic>
      <p:pic>
        <p:nvPicPr>
          <p:cNvPr id="14" name="Picture 13">
            <a:extLst>
              <a:ext uri="{FF2B5EF4-FFF2-40B4-BE49-F238E27FC236}">
                <a16:creationId xmlns:a16="http://schemas.microsoft.com/office/drawing/2014/main" id="{984DEE3E-0887-0D4D-ABE6-6EF6118DBEE7}"/>
              </a:ext>
            </a:extLst>
          </p:cNvPr>
          <p:cNvPicPr>
            <a:picLocks noChangeAspect="1"/>
          </p:cNvPicPr>
          <p:nvPr/>
        </p:nvPicPr>
        <p:blipFill>
          <a:blip r:embed="rId11"/>
          <a:stretch>
            <a:fillRect/>
          </a:stretch>
        </p:blipFill>
        <p:spPr>
          <a:xfrm>
            <a:off x="6640386" y="2533791"/>
            <a:ext cx="1081903" cy="1258753"/>
          </a:xfrm>
          <a:prstGeom prst="rect">
            <a:avLst/>
          </a:prstGeom>
        </p:spPr>
      </p:pic>
      <p:pic>
        <p:nvPicPr>
          <p:cNvPr id="18" name="Picture 17">
            <a:extLst>
              <a:ext uri="{FF2B5EF4-FFF2-40B4-BE49-F238E27FC236}">
                <a16:creationId xmlns:a16="http://schemas.microsoft.com/office/drawing/2014/main" id="{EA5DD542-4F4F-D540-9F2B-0864D3AA263E}"/>
              </a:ext>
            </a:extLst>
          </p:cNvPr>
          <p:cNvPicPr>
            <a:picLocks noChangeAspect="1"/>
          </p:cNvPicPr>
          <p:nvPr/>
        </p:nvPicPr>
        <p:blipFill>
          <a:blip r:embed="rId12"/>
          <a:stretch>
            <a:fillRect/>
          </a:stretch>
        </p:blipFill>
        <p:spPr>
          <a:xfrm>
            <a:off x="8187066" y="2568117"/>
            <a:ext cx="1907606" cy="996878"/>
          </a:xfrm>
          <a:prstGeom prst="rect">
            <a:avLst/>
          </a:prstGeom>
        </p:spPr>
      </p:pic>
      <p:pic>
        <p:nvPicPr>
          <p:cNvPr id="19" name="Picture 18">
            <a:extLst>
              <a:ext uri="{FF2B5EF4-FFF2-40B4-BE49-F238E27FC236}">
                <a16:creationId xmlns:a16="http://schemas.microsoft.com/office/drawing/2014/main" id="{1626BA03-9490-8A4E-9D64-4FEE0B84885D}"/>
              </a:ext>
            </a:extLst>
          </p:cNvPr>
          <p:cNvPicPr>
            <a:picLocks noChangeAspect="1"/>
          </p:cNvPicPr>
          <p:nvPr/>
        </p:nvPicPr>
        <p:blipFill>
          <a:blip r:embed="rId13"/>
          <a:stretch>
            <a:fillRect/>
          </a:stretch>
        </p:blipFill>
        <p:spPr>
          <a:xfrm>
            <a:off x="10327871" y="2723588"/>
            <a:ext cx="1866894" cy="677502"/>
          </a:xfrm>
          <a:prstGeom prst="rect">
            <a:avLst/>
          </a:prstGeom>
        </p:spPr>
      </p:pic>
      <p:pic>
        <p:nvPicPr>
          <p:cNvPr id="20" name="Picture 19">
            <a:extLst>
              <a:ext uri="{FF2B5EF4-FFF2-40B4-BE49-F238E27FC236}">
                <a16:creationId xmlns:a16="http://schemas.microsoft.com/office/drawing/2014/main" id="{5383545A-F1E5-1640-99F3-AB4305FEE9B1}"/>
              </a:ext>
            </a:extLst>
          </p:cNvPr>
          <p:cNvPicPr>
            <a:picLocks noChangeAspect="1"/>
          </p:cNvPicPr>
          <p:nvPr/>
        </p:nvPicPr>
        <p:blipFill>
          <a:blip r:embed="rId14"/>
          <a:stretch>
            <a:fillRect/>
          </a:stretch>
        </p:blipFill>
        <p:spPr>
          <a:xfrm>
            <a:off x="133498" y="4053145"/>
            <a:ext cx="1437159" cy="1053185"/>
          </a:xfrm>
          <a:prstGeom prst="rect">
            <a:avLst/>
          </a:prstGeom>
        </p:spPr>
      </p:pic>
      <p:pic>
        <p:nvPicPr>
          <p:cNvPr id="21" name="Picture 20">
            <a:extLst>
              <a:ext uri="{FF2B5EF4-FFF2-40B4-BE49-F238E27FC236}">
                <a16:creationId xmlns:a16="http://schemas.microsoft.com/office/drawing/2014/main" id="{FB2CDBEC-B6CC-834E-A540-C92B678A7656}"/>
              </a:ext>
            </a:extLst>
          </p:cNvPr>
          <p:cNvPicPr>
            <a:picLocks noChangeAspect="1"/>
          </p:cNvPicPr>
          <p:nvPr/>
        </p:nvPicPr>
        <p:blipFill>
          <a:blip r:embed="rId15"/>
          <a:stretch>
            <a:fillRect/>
          </a:stretch>
        </p:blipFill>
        <p:spPr>
          <a:xfrm>
            <a:off x="1884811" y="4053145"/>
            <a:ext cx="1580240" cy="1169378"/>
          </a:xfrm>
          <a:prstGeom prst="rect">
            <a:avLst/>
          </a:prstGeom>
        </p:spPr>
      </p:pic>
      <p:pic>
        <p:nvPicPr>
          <p:cNvPr id="22" name="Picture 21">
            <a:extLst>
              <a:ext uri="{FF2B5EF4-FFF2-40B4-BE49-F238E27FC236}">
                <a16:creationId xmlns:a16="http://schemas.microsoft.com/office/drawing/2014/main" id="{9C40E0D9-5731-6E43-BA4A-6301F3FA183A}"/>
              </a:ext>
            </a:extLst>
          </p:cNvPr>
          <p:cNvPicPr>
            <a:picLocks noChangeAspect="1"/>
          </p:cNvPicPr>
          <p:nvPr/>
        </p:nvPicPr>
        <p:blipFill>
          <a:blip r:embed="rId16"/>
          <a:stretch>
            <a:fillRect/>
          </a:stretch>
        </p:blipFill>
        <p:spPr>
          <a:xfrm>
            <a:off x="3763609" y="3987489"/>
            <a:ext cx="2191605" cy="1095803"/>
          </a:xfrm>
          <a:prstGeom prst="rect">
            <a:avLst/>
          </a:prstGeom>
        </p:spPr>
      </p:pic>
      <p:pic>
        <p:nvPicPr>
          <p:cNvPr id="23" name="Picture 22">
            <a:extLst>
              <a:ext uri="{FF2B5EF4-FFF2-40B4-BE49-F238E27FC236}">
                <a16:creationId xmlns:a16="http://schemas.microsoft.com/office/drawing/2014/main" id="{35F19461-49A9-6646-8589-36C1A49F2080}"/>
              </a:ext>
            </a:extLst>
          </p:cNvPr>
          <p:cNvPicPr>
            <a:picLocks noChangeAspect="1"/>
          </p:cNvPicPr>
          <p:nvPr/>
        </p:nvPicPr>
        <p:blipFill>
          <a:blip r:embed="rId17"/>
          <a:stretch>
            <a:fillRect/>
          </a:stretch>
        </p:blipFill>
        <p:spPr>
          <a:xfrm>
            <a:off x="6486674" y="4053145"/>
            <a:ext cx="1616676" cy="905339"/>
          </a:xfrm>
          <a:prstGeom prst="rect">
            <a:avLst/>
          </a:prstGeom>
        </p:spPr>
      </p:pic>
      <p:pic>
        <p:nvPicPr>
          <p:cNvPr id="24" name="Picture 23">
            <a:extLst>
              <a:ext uri="{FF2B5EF4-FFF2-40B4-BE49-F238E27FC236}">
                <a16:creationId xmlns:a16="http://schemas.microsoft.com/office/drawing/2014/main" id="{A80318AD-0CE0-8F49-BCCD-93BAAB2D917C}"/>
              </a:ext>
            </a:extLst>
          </p:cNvPr>
          <p:cNvPicPr>
            <a:picLocks noChangeAspect="1"/>
          </p:cNvPicPr>
          <p:nvPr/>
        </p:nvPicPr>
        <p:blipFill>
          <a:blip r:embed="rId18"/>
          <a:stretch>
            <a:fillRect/>
          </a:stretch>
        </p:blipFill>
        <p:spPr>
          <a:xfrm>
            <a:off x="8812554" y="3303490"/>
            <a:ext cx="3289300" cy="2463800"/>
          </a:xfrm>
          <a:prstGeom prst="rect">
            <a:avLst/>
          </a:prstGeom>
        </p:spPr>
      </p:pic>
      <p:sp>
        <p:nvSpPr>
          <p:cNvPr id="25" name="Rectangle 24">
            <a:extLst>
              <a:ext uri="{FF2B5EF4-FFF2-40B4-BE49-F238E27FC236}">
                <a16:creationId xmlns:a16="http://schemas.microsoft.com/office/drawing/2014/main" id="{7EB1CB0B-FCF6-0243-A6A0-B0F32E56A05C}"/>
              </a:ext>
            </a:extLst>
          </p:cNvPr>
          <p:cNvSpPr/>
          <p:nvPr/>
        </p:nvSpPr>
        <p:spPr>
          <a:xfrm>
            <a:off x="2785009" y="5840463"/>
            <a:ext cx="6500193" cy="369332"/>
          </a:xfrm>
          <a:prstGeom prst="rect">
            <a:avLst/>
          </a:prstGeom>
        </p:spPr>
        <p:txBody>
          <a:bodyPr wrap="square">
            <a:spAutoFit/>
          </a:bodyPr>
          <a:lstStyle/>
          <a:p>
            <a:r>
              <a:rPr lang="en-IN" dirty="0"/>
              <a:t>++Many more Opensource Industry Grade Products and Solutions</a:t>
            </a:r>
          </a:p>
        </p:txBody>
      </p:sp>
    </p:spTree>
    <p:extLst>
      <p:ext uri="{BB962C8B-B14F-4D97-AF65-F5344CB8AC3E}">
        <p14:creationId xmlns:p14="http://schemas.microsoft.com/office/powerpoint/2010/main" val="1287590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FF73744-73B2-F548-B272-2DA678F456A5}"/>
              </a:ext>
            </a:extLst>
          </p:cNvPr>
          <p:cNvSpPr/>
          <p:nvPr/>
        </p:nvSpPr>
        <p:spPr>
          <a:xfrm>
            <a:off x="164151" y="278713"/>
            <a:ext cx="4119141" cy="646331"/>
          </a:xfrm>
          <a:prstGeom prst="rect">
            <a:avLst/>
          </a:prstGeom>
        </p:spPr>
        <p:txBody>
          <a:bodyPr wrap="none">
            <a:spAutoFit/>
          </a:bodyPr>
          <a:lstStyle/>
          <a:p>
            <a:r>
              <a:rPr lang="en-IN" sz="3600" dirty="0">
                <a:solidFill>
                  <a:srgbClr val="00387C"/>
                </a:solidFill>
                <a:latin typeface="RecklessTRIAL"/>
              </a:rPr>
              <a:t>Programme Modules</a:t>
            </a:r>
            <a:endParaRPr lang="en-IN" sz="3600" dirty="0">
              <a:effectLst/>
            </a:endParaRPr>
          </a:p>
        </p:txBody>
      </p:sp>
      <p:sp>
        <p:nvSpPr>
          <p:cNvPr id="5" name="Rectangle 4">
            <a:extLst>
              <a:ext uri="{FF2B5EF4-FFF2-40B4-BE49-F238E27FC236}">
                <a16:creationId xmlns:a16="http://schemas.microsoft.com/office/drawing/2014/main" id="{66520129-CD8B-8D4C-AF91-DD7442AE14A6}"/>
              </a:ext>
            </a:extLst>
          </p:cNvPr>
          <p:cNvSpPr/>
          <p:nvPr/>
        </p:nvSpPr>
        <p:spPr>
          <a:xfrm>
            <a:off x="308919" y="925044"/>
            <a:ext cx="3015049" cy="38477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Module-1</a:t>
            </a:r>
          </a:p>
        </p:txBody>
      </p:sp>
      <p:sp>
        <p:nvSpPr>
          <p:cNvPr id="6" name="Rectangle 5">
            <a:extLst>
              <a:ext uri="{FF2B5EF4-FFF2-40B4-BE49-F238E27FC236}">
                <a16:creationId xmlns:a16="http://schemas.microsoft.com/office/drawing/2014/main" id="{E3B284BB-6FEC-4349-9F0C-8F8CD3C60583}"/>
              </a:ext>
            </a:extLst>
          </p:cNvPr>
          <p:cNvSpPr/>
          <p:nvPr/>
        </p:nvSpPr>
        <p:spPr>
          <a:xfrm>
            <a:off x="275968" y="1408671"/>
            <a:ext cx="6096000" cy="2523768"/>
          </a:xfrm>
          <a:prstGeom prst="rect">
            <a:avLst/>
          </a:prstGeom>
        </p:spPr>
        <p:txBody>
          <a:bodyPr>
            <a:spAutoFit/>
          </a:bodyPr>
          <a:lstStyle/>
          <a:p>
            <a:r>
              <a:rPr lang="en-IN" b="1" dirty="0"/>
              <a:t>Introduction to Cybersecurity </a:t>
            </a:r>
            <a:endParaRPr lang="en-IN" sz="1400" dirty="0">
              <a:latin typeface="Inter"/>
            </a:endParaRPr>
          </a:p>
          <a:p>
            <a:pPr marL="285750" indent="-285750">
              <a:buFont typeface="Arial" panose="020B0604020202020204" pitchFamily="34" charset="0"/>
              <a:buChar char="•"/>
            </a:pPr>
            <a:r>
              <a:rPr lang="en-IN" sz="1400" dirty="0">
                <a:latin typeface="Inter"/>
              </a:rPr>
              <a:t>Information assets</a:t>
            </a:r>
          </a:p>
          <a:p>
            <a:pPr marL="285750" indent="-285750">
              <a:buFont typeface="Arial" panose="020B0604020202020204" pitchFamily="34" charset="0"/>
              <a:buChar char="•"/>
            </a:pPr>
            <a:r>
              <a:rPr lang="en-IN" sz="1400" dirty="0">
                <a:latin typeface="Inter"/>
              </a:rPr>
              <a:t>Cybersecurity risks and threats</a:t>
            </a:r>
          </a:p>
          <a:p>
            <a:pPr marL="285750" indent="-285750">
              <a:buFont typeface="Arial" panose="020B0604020202020204" pitchFamily="34" charset="0"/>
              <a:buChar char="•"/>
            </a:pPr>
            <a:r>
              <a:rPr lang="en-IN" sz="1400" dirty="0">
                <a:latin typeface="Inter"/>
              </a:rPr>
              <a:t>Information Security Management System (ISMS) Information Security</a:t>
            </a:r>
          </a:p>
          <a:p>
            <a:pPr marL="285750" indent="-285750">
              <a:buFont typeface="Arial" panose="020B0604020202020204" pitchFamily="34" charset="0"/>
              <a:buChar char="•"/>
            </a:pPr>
            <a:r>
              <a:rPr lang="en-IN" sz="1400" dirty="0">
                <a:latin typeface="Inter"/>
              </a:rPr>
              <a:t>Management Objectives: The CIA Triad How information security works</a:t>
            </a:r>
          </a:p>
          <a:p>
            <a:pPr marL="285750" indent="-285750">
              <a:buFont typeface="Arial" panose="020B0604020202020204" pitchFamily="34" charset="0"/>
              <a:buChar char="•"/>
            </a:pPr>
            <a:r>
              <a:rPr lang="en-IN" sz="1400" dirty="0">
                <a:latin typeface="Inter"/>
              </a:rPr>
              <a:t>Offensive and defensive strategies</a:t>
            </a:r>
          </a:p>
          <a:p>
            <a:pPr marL="285750" indent="-285750">
              <a:buFont typeface="Arial" panose="020B0604020202020204" pitchFamily="34" charset="0"/>
              <a:buChar char="•"/>
            </a:pPr>
            <a:r>
              <a:rPr lang="en-IN" sz="1400" dirty="0">
                <a:latin typeface="Inter"/>
              </a:rPr>
              <a:t>ISMS standards and compliance</a:t>
            </a:r>
          </a:p>
          <a:p>
            <a:pPr marL="285750" indent="-285750">
              <a:buFont typeface="Arial" panose="020B0604020202020204" pitchFamily="34" charset="0"/>
              <a:buChar char="•"/>
            </a:pPr>
            <a:r>
              <a:rPr lang="en-IN" sz="1400" dirty="0">
                <a:latin typeface="Inter"/>
              </a:rPr>
              <a:t>ISMS best practices</a:t>
            </a:r>
          </a:p>
          <a:p>
            <a:pPr marL="285750" indent="-285750">
              <a:buFont typeface="Arial" panose="020B0604020202020204" pitchFamily="34" charset="0"/>
              <a:buChar char="•"/>
            </a:pPr>
            <a:r>
              <a:rPr lang="en-IN" sz="1400" dirty="0">
                <a:latin typeface="Inter"/>
              </a:rPr>
              <a:t>Building a cybersecurity culture in an organisation</a:t>
            </a:r>
          </a:p>
          <a:p>
            <a:pPr marL="285750" indent="-285750">
              <a:buFont typeface="Arial" panose="020B0604020202020204" pitchFamily="34" charset="0"/>
              <a:buChar char="•"/>
            </a:pPr>
            <a:r>
              <a:rPr lang="en-IN" sz="1400" dirty="0">
                <a:latin typeface="Inter"/>
              </a:rPr>
              <a:t>Building a cybersecurity strategy</a:t>
            </a:r>
          </a:p>
          <a:p>
            <a:pPr marL="285750" indent="-285750">
              <a:buFont typeface="Arial" panose="020B0604020202020204" pitchFamily="34" charset="0"/>
              <a:buChar char="•"/>
            </a:pPr>
            <a:r>
              <a:rPr lang="en-IN" sz="1400" dirty="0">
                <a:latin typeface="Inter"/>
              </a:rPr>
              <a:t>Cyber Basics- Linux, Networking &amp; Python Scripting</a:t>
            </a:r>
            <a:endParaRPr lang="en-IN" sz="1400" dirty="0">
              <a:effectLst/>
            </a:endParaRPr>
          </a:p>
        </p:txBody>
      </p:sp>
      <p:sp>
        <p:nvSpPr>
          <p:cNvPr id="7" name="Rectangle 6">
            <a:extLst>
              <a:ext uri="{FF2B5EF4-FFF2-40B4-BE49-F238E27FC236}">
                <a16:creationId xmlns:a16="http://schemas.microsoft.com/office/drawing/2014/main" id="{8B1F8E46-26E8-A340-BEBD-406D5690CB63}"/>
              </a:ext>
            </a:extLst>
          </p:cNvPr>
          <p:cNvSpPr/>
          <p:nvPr/>
        </p:nvSpPr>
        <p:spPr>
          <a:xfrm>
            <a:off x="275967" y="3965682"/>
            <a:ext cx="3015049" cy="38477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dirty="0"/>
              <a:t>Module-2</a:t>
            </a:r>
          </a:p>
        </p:txBody>
      </p:sp>
      <p:sp>
        <p:nvSpPr>
          <p:cNvPr id="8" name="Rectangle 7">
            <a:extLst>
              <a:ext uri="{FF2B5EF4-FFF2-40B4-BE49-F238E27FC236}">
                <a16:creationId xmlns:a16="http://schemas.microsoft.com/office/drawing/2014/main" id="{AA61EBD8-FF43-5C41-997B-E3BD80CC412B}"/>
              </a:ext>
            </a:extLst>
          </p:cNvPr>
          <p:cNvSpPr/>
          <p:nvPr/>
        </p:nvSpPr>
        <p:spPr>
          <a:xfrm>
            <a:off x="275967" y="4383698"/>
            <a:ext cx="9436443" cy="2523768"/>
          </a:xfrm>
          <a:prstGeom prst="rect">
            <a:avLst/>
          </a:prstGeom>
        </p:spPr>
        <p:txBody>
          <a:bodyPr wrap="square">
            <a:spAutoFit/>
          </a:bodyPr>
          <a:lstStyle/>
          <a:p>
            <a:r>
              <a:rPr lang="en-IN" b="1" dirty="0"/>
              <a:t>Regulations and Compliance </a:t>
            </a:r>
            <a:endParaRPr lang="en-IN" sz="1400" dirty="0">
              <a:latin typeface="Inter"/>
            </a:endParaRPr>
          </a:p>
          <a:p>
            <a:pPr marL="285750" indent="-285750">
              <a:buFont typeface="Arial" panose="020B0604020202020204" pitchFamily="34" charset="0"/>
              <a:buChar char="•"/>
            </a:pPr>
            <a:r>
              <a:rPr lang="en-IN" sz="1400" dirty="0">
                <a:latin typeface="Inter"/>
              </a:rPr>
              <a:t>India’s cybersecurity laws and regulations</a:t>
            </a:r>
          </a:p>
          <a:p>
            <a:pPr marL="285750" indent="-285750">
              <a:buFont typeface="Arial" panose="020B0604020202020204" pitchFamily="34" charset="0"/>
              <a:buChar char="•"/>
            </a:pPr>
            <a:r>
              <a:rPr lang="en-IN" sz="1400" dirty="0">
                <a:latin typeface="Inter"/>
              </a:rPr>
              <a:t>The Information Technology (IT) Act, 2000 Computer Emergency Response Team (CERT-In) Information Technology (Amendment) Act 2008 Information technology rules, 2011</a:t>
            </a:r>
          </a:p>
          <a:p>
            <a:pPr marL="285750" indent="-285750">
              <a:buFont typeface="Arial" panose="020B0604020202020204" pitchFamily="34" charset="0"/>
              <a:buChar char="•"/>
            </a:pPr>
            <a:r>
              <a:rPr lang="en-IN" sz="1400" dirty="0">
                <a:latin typeface="Inter"/>
              </a:rPr>
              <a:t>Information technology rules, 2021</a:t>
            </a:r>
          </a:p>
          <a:p>
            <a:pPr marL="285750" indent="-285750">
              <a:buFont typeface="Arial" panose="020B0604020202020204" pitchFamily="34" charset="0"/>
              <a:buChar char="•"/>
            </a:pPr>
            <a:r>
              <a:rPr lang="en-IN" sz="1400" dirty="0">
                <a:latin typeface="Inter"/>
              </a:rPr>
              <a:t>Essential practices for cybersecurity professionals</a:t>
            </a:r>
          </a:p>
          <a:p>
            <a:pPr marL="285750" indent="-285750">
              <a:buFont typeface="Arial" panose="020B0604020202020204" pitchFamily="34" charset="0"/>
              <a:buChar char="•"/>
            </a:pPr>
            <a:r>
              <a:rPr lang="en-IN" sz="1400" dirty="0">
                <a:latin typeface="Inter"/>
              </a:rPr>
              <a:t>National Cyber Security Policy, 2013, National Cyber Security Strategy, 2020</a:t>
            </a:r>
          </a:p>
          <a:p>
            <a:pPr marL="285750" indent="-285750">
              <a:buFont typeface="Arial" panose="020B0604020202020204" pitchFamily="34" charset="0"/>
              <a:buChar char="•"/>
            </a:pPr>
            <a:r>
              <a:rPr lang="en-IN" sz="1400" dirty="0">
                <a:latin typeface="Inter"/>
              </a:rPr>
              <a:t>Digital India Act, 2023, Data protection laws in other countries</a:t>
            </a:r>
          </a:p>
          <a:p>
            <a:pPr marL="285750" indent="-285750">
              <a:buFont typeface="Arial" panose="020B0604020202020204" pitchFamily="34" charset="0"/>
              <a:buChar char="•"/>
            </a:pPr>
            <a:r>
              <a:rPr lang="en-IN" sz="1400" dirty="0">
                <a:latin typeface="Inter"/>
              </a:rPr>
              <a:t>National Critical Information Infrastructure Protection </a:t>
            </a:r>
            <a:r>
              <a:rPr lang="en-IN" sz="1400" dirty="0" err="1">
                <a:latin typeface="Inter"/>
              </a:rPr>
              <a:t>Center</a:t>
            </a:r>
            <a:r>
              <a:rPr lang="en-IN" sz="1400" dirty="0">
                <a:latin typeface="Inter"/>
              </a:rPr>
              <a:t> (NCIIPC) ISO/IEC 27001 </a:t>
            </a:r>
          </a:p>
          <a:p>
            <a:pPr marL="285750" indent="-285750">
              <a:buFont typeface="Arial" panose="020B0604020202020204" pitchFamily="34" charset="0"/>
              <a:buChar char="•"/>
            </a:pPr>
            <a:r>
              <a:rPr lang="en-IN" sz="1400" dirty="0">
                <a:latin typeface="Inter"/>
              </a:rPr>
              <a:t>Know Your Customer (KYC)- Regulatory framework for financial and telecom sectors in India Risk assessment and mitigation strategies</a:t>
            </a:r>
          </a:p>
        </p:txBody>
      </p:sp>
      <p:sp>
        <p:nvSpPr>
          <p:cNvPr id="9" name="Rectangle 8">
            <a:extLst>
              <a:ext uri="{FF2B5EF4-FFF2-40B4-BE49-F238E27FC236}">
                <a16:creationId xmlns:a16="http://schemas.microsoft.com/office/drawing/2014/main" id="{48FED06F-A15B-904A-A782-4852A39C5771}"/>
              </a:ext>
            </a:extLst>
          </p:cNvPr>
          <p:cNvSpPr/>
          <p:nvPr/>
        </p:nvSpPr>
        <p:spPr>
          <a:xfrm>
            <a:off x="6886833" y="1003203"/>
            <a:ext cx="3015049" cy="38477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Module-3</a:t>
            </a:r>
          </a:p>
        </p:txBody>
      </p:sp>
      <p:sp>
        <p:nvSpPr>
          <p:cNvPr id="10" name="Rectangle 9">
            <a:extLst>
              <a:ext uri="{FF2B5EF4-FFF2-40B4-BE49-F238E27FC236}">
                <a16:creationId xmlns:a16="http://schemas.microsoft.com/office/drawing/2014/main" id="{3E73BBD7-23A9-1747-95C4-552F7BAA952D}"/>
              </a:ext>
            </a:extLst>
          </p:cNvPr>
          <p:cNvSpPr/>
          <p:nvPr/>
        </p:nvSpPr>
        <p:spPr>
          <a:xfrm>
            <a:off x="6767383" y="1493865"/>
            <a:ext cx="5292812" cy="1877437"/>
          </a:xfrm>
          <a:prstGeom prst="rect">
            <a:avLst/>
          </a:prstGeom>
        </p:spPr>
        <p:txBody>
          <a:bodyPr wrap="square">
            <a:spAutoFit/>
          </a:bodyPr>
          <a:lstStyle/>
          <a:p>
            <a:r>
              <a:rPr lang="en-IN" b="1" dirty="0"/>
              <a:t>Security Strategy and IT Infrastructure </a:t>
            </a:r>
            <a:endParaRPr lang="en-IN" sz="1400" dirty="0">
              <a:latin typeface="Inter"/>
            </a:endParaRPr>
          </a:p>
          <a:p>
            <a:pPr marL="285750" indent="-285750">
              <a:buFont typeface="Arial" panose="020B0604020202020204" pitchFamily="34" charset="0"/>
              <a:buChar char="•"/>
            </a:pPr>
            <a:r>
              <a:rPr lang="en-IN" sz="1400" dirty="0">
                <a:latin typeface="Inter"/>
              </a:rPr>
              <a:t>Developing and implementing a cybersecurity strategy </a:t>
            </a:r>
          </a:p>
          <a:p>
            <a:pPr marL="285750" indent="-285750">
              <a:buFont typeface="Arial" panose="020B0604020202020204" pitchFamily="34" charset="0"/>
              <a:buChar char="•"/>
            </a:pPr>
            <a:r>
              <a:rPr lang="en-IN" sz="1400" dirty="0">
                <a:latin typeface="Inter"/>
              </a:rPr>
              <a:t>Writing effective security policies and procedures Security awareness  and training programmes </a:t>
            </a:r>
          </a:p>
          <a:p>
            <a:pPr marL="285750" indent="-285750">
              <a:buFont typeface="Arial" panose="020B0604020202020204" pitchFamily="34" charset="0"/>
              <a:buChar char="•"/>
            </a:pPr>
            <a:r>
              <a:rPr lang="en-IN" sz="1400" dirty="0">
                <a:latin typeface="Inter"/>
              </a:rPr>
              <a:t>Budgeting for cybersecurity and team</a:t>
            </a:r>
          </a:p>
          <a:p>
            <a:pPr marL="285750" indent="-285750">
              <a:buFont typeface="Arial" panose="020B0604020202020204" pitchFamily="34" charset="0"/>
              <a:buChar char="•"/>
            </a:pPr>
            <a:r>
              <a:rPr lang="en-IN" sz="1400" dirty="0">
                <a:latin typeface="Inter"/>
              </a:rPr>
              <a:t>Evaluating risk exposure</a:t>
            </a:r>
          </a:p>
          <a:p>
            <a:pPr marL="285750" indent="-285750">
              <a:buFont typeface="Arial" panose="020B0604020202020204" pitchFamily="34" charset="0"/>
              <a:buChar char="•"/>
            </a:pPr>
            <a:r>
              <a:rPr lang="en-IN" sz="1400" dirty="0">
                <a:latin typeface="Inter"/>
              </a:rPr>
              <a:t>Cybersecurity control and operations, identifying threats </a:t>
            </a:r>
            <a:endParaRPr lang="en-IN" sz="1400" dirty="0"/>
          </a:p>
          <a:p>
            <a:pPr marL="285750" indent="-285750">
              <a:buFont typeface="Arial" panose="020B0604020202020204" pitchFamily="34" charset="0"/>
              <a:buChar char="•"/>
            </a:pPr>
            <a:endParaRPr lang="en-IN" sz="1400" dirty="0">
              <a:latin typeface="Inter"/>
            </a:endParaRPr>
          </a:p>
        </p:txBody>
      </p:sp>
    </p:spTree>
    <p:extLst>
      <p:ext uri="{BB962C8B-B14F-4D97-AF65-F5344CB8AC3E}">
        <p14:creationId xmlns:p14="http://schemas.microsoft.com/office/powerpoint/2010/main" val="18405513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504</TotalTime>
  <Words>2335</Words>
  <Application>Microsoft Office PowerPoint</Application>
  <PresentationFormat>Widescreen</PresentationFormat>
  <Paragraphs>281</Paragraphs>
  <Slides>20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Calibri</vt:lpstr>
      <vt:lpstr>Calibri Light</vt:lpstr>
      <vt:lpstr>Fira Sans</vt:lpstr>
      <vt:lpstr>GothamBook</vt:lpstr>
      <vt:lpstr>Inter</vt:lpstr>
      <vt:lpstr>Noto Sans</vt:lpstr>
      <vt:lpstr>RecklessTRIAL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CHAITANYA Y</cp:lastModifiedBy>
  <cp:revision>29</cp:revision>
  <dcterms:created xsi:type="dcterms:W3CDTF">2025-05-22T11:39:26Z</dcterms:created>
  <dcterms:modified xsi:type="dcterms:W3CDTF">2025-11-08T14:14:30Z</dcterms:modified>
</cp:coreProperties>
</file>